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5548312" y="2482453"/>
            <a:ext cx="14716126" cy="4393407"/>
          </a:xfrm>
          <a:prstGeom prst="rect">
            <a:avLst/>
          </a:prstGeom>
        </p:spPr>
        <p:txBody>
          <a:bodyPr anchor="b"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548312" y="7072312"/>
            <a:ext cx="14716126" cy="217884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-4292204" y="1071562"/>
            <a:ext cx="17395726" cy="115732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quarter" idx="22"/>
          </p:nvPr>
        </p:nvSpPr>
        <p:spPr>
          <a:xfrm>
            <a:off x="13602890" y="1053703"/>
            <a:ext cx="670016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sz="quarter" idx="23"/>
          </p:nvPr>
        </p:nvSpPr>
        <p:spPr>
          <a:xfrm>
            <a:off x="12652747" y="6055183"/>
            <a:ext cx="8603111" cy="70001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5334000" y="8947546"/>
            <a:ext cx="14716125" cy="7500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5334000" y="5981303"/>
            <a:ext cx="14716125" cy="1003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1531">
              <a:spcBef>
                <a:spcPts val="33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21"/>
          </p:nvPr>
        </p:nvSpPr>
        <p:spPr>
          <a:xfrm>
            <a:off x="1226343" y="0"/>
            <a:ext cx="20616509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r" rtl="1">
              <a:buBlip>
                <a:blip r:embed="rId2"/>
              </a:buBlip>
              <a:defRPr/>
            </a:lvl1pPr>
            <a:lvl2pPr algn="r" rtl="1">
              <a:buBlip>
                <a:blip r:embed="rId2"/>
              </a:buBlip>
              <a:defRPr/>
            </a:lvl2pPr>
            <a:lvl3pPr algn="r" rtl="1">
              <a:buBlip>
                <a:blip r:embed="rId2"/>
              </a:buBlip>
              <a:defRPr/>
            </a:lvl3pPr>
            <a:lvl4pPr algn="r" rtl="1">
              <a:buBlip>
                <a:blip r:embed="rId2"/>
              </a:buBlip>
              <a:defRPr/>
            </a:lvl4pPr>
            <a:lvl5pPr algn="r" rtl="1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3" cy="62801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r" rtl="1">
              <a:buBlip>
                <a:blip r:embed="rId2"/>
              </a:buBlip>
              <a:defRPr/>
            </a:lvl1pPr>
            <a:lvl2pPr algn="r" rtl="1">
              <a:buBlip>
                <a:blip r:embed="rId2"/>
              </a:buBlip>
              <a:defRPr/>
            </a:lvl2pPr>
            <a:lvl3pPr algn="r" rtl="1">
              <a:buBlip>
                <a:blip r:embed="rId2"/>
              </a:buBlip>
              <a:defRPr/>
            </a:lvl3pPr>
            <a:lvl4pPr algn="r" rtl="1">
              <a:buBlip>
                <a:blip r:embed="rId2"/>
              </a:buBlip>
              <a:defRPr/>
            </a:lvl4pPr>
            <a:lvl5pPr algn="r" rtl="1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3" cy="62801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21"/>
          </p:nvPr>
        </p:nvSpPr>
        <p:spPr>
          <a:xfrm>
            <a:off x="7941378" y="2035991"/>
            <a:ext cx="9261613" cy="6161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5548312" y="8465343"/>
            <a:ext cx="14716126" cy="2839642"/>
          </a:xfrm>
          <a:prstGeom prst="rect">
            <a:avLst/>
          </a:prstGeom>
        </p:spPr>
        <p:txBody>
          <a:bodyPr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5548312" y="11054953"/>
            <a:ext cx="14716126" cy="20716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173390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7753129" y="2253531"/>
            <a:ext cx="12848706" cy="85481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00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5923359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age"/>
          <p:cNvSpPr/>
          <p:nvPr>
            <p:ph type="pic" sz="half" idx="21"/>
          </p:nvPr>
        </p:nvSpPr>
        <p:spPr>
          <a:xfrm>
            <a:off x="7882887" y="3999786"/>
            <a:ext cx="11865609" cy="789409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5816203" y="3857625"/>
            <a:ext cx="6858001" cy="8215313"/>
          </a:xfrm>
          <a:prstGeom prst="rect">
            <a:avLst/>
          </a:prstGeom>
        </p:spPr>
        <p:txBody>
          <a:bodyPr/>
          <a:lstStyle>
            <a:lvl1pPr marL="568960" indent="-568960">
              <a:spcBef>
                <a:spcPts val="5600"/>
              </a:spcBef>
              <a:buBlip>
                <a:blip r:embed="rId2"/>
              </a:buBlip>
              <a:defRPr sz="4200"/>
            </a:lvl1pPr>
            <a:lvl2pPr marL="975360" indent="-568960">
              <a:spcBef>
                <a:spcPts val="5600"/>
              </a:spcBef>
              <a:buBlip>
                <a:blip r:embed="rId2"/>
              </a:buBlip>
              <a:defRPr sz="4200"/>
            </a:lvl2pPr>
            <a:lvl3pPr marL="1381760" indent="-568960">
              <a:spcBef>
                <a:spcPts val="5600"/>
              </a:spcBef>
              <a:buBlip>
                <a:blip r:embed="rId2"/>
              </a:buBlip>
              <a:defRPr sz="4200"/>
            </a:lvl3pPr>
            <a:lvl4pPr marL="1788160" indent="-568960">
              <a:spcBef>
                <a:spcPts val="5600"/>
              </a:spcBef>
              <a:buBlip>
                <a:blip r:embed="rId2"/>
              </a:buBlip>
              <a:defRPr sz="4200"/>
            </a:lvl4pPr>
            <a:lvl5pPr marL="2194560" indent="-56896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8634203" y="3068286"/>
            <a:ext cx="11412141" cy="759240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1836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5798343" y="2339578"/>
            <a:ext cx="13716001" cy="9018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816203" y="214312"/>
            <a:ext cx="13716001" cy="364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7645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1pPr>
      <a:lvl2pPr marL="13106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2pPr>
      <a:lvl3pPr marL="18567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3pPr>
      <a:lvl4pPr marL="24028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4pPr>
      <a:lvl5pPr marL="29489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5pPr>
      <a:lvl6pPr marL="34950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6pPr>
      <a:lvl7pPr marL="40411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7pPr>
      <a:lvl8pPr marL="45872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8pPr>
      <a:lvl9pPr marL="51333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Wikipedia:Text_of_Creative_Commons_Attribution-ShareAlike_3.0_Unported_Licens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troduction to Bioinformatics"/>
          <p:cNvSpPr txBox="1"/>
          <p:nvPr>
            <p:ph type="ctrTitle"/>
          </p:nvPr>
        </p:nvSpPr>
        <p:spPr>
          <a:xfrm>
            <a:off x="5100034" y="2482453"/>
            <a:ext cx="14716126" cy="2178844"/>
          </a:xfrm>
          <a:prstGeom prst="rect">
            <a:avLst/>
          </a:prstGeom>
        </p:spPr>
        <p:txBody>
          <a:bodyPr/>
          <a:lstStyle>
            <a:lvl1pPr defTabSz="321468">
              <a:tabLst>
                <a:tab pos="1041400" algn="l"/>
              </a:tabLst>
              <a:defRPr sz="6600">
                <a:effectLst>
                  <a:outerShdw sx="100000" sy="100000" kx="0" ky="0" algn="b" rotWithShape="0" blurRad="12700" dist="127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Introduction to Bioinformatics</a:t>
            </a:r>
          </a:p>
        </p:txBody>
      </p:sp>
      <p:sp>
        <p:nvSpPr>
          <p:cNvPr id="173" name="Ali Sharifi-Zarchi"/>
          <p:cNvSpPr txBox="1"/>
          <p:nvPr>
            <p:ph type="subTitle" sz="quarter" idx="1"/>
          </p:nvPr>
        </p:nvSpPr>
        <p:spPr>
          <a:xfrm>
            <a:off x="5100034" y="7875984"/>
            <a:ext cx="14716126" cy="2178845"/>
          </a:xfrm>
          <a:prstGeom prst="rect">
            <a:avLst/>
          </a:prstGeom>
        </p:spPr>
        <p:txBody>
          <a:bodyPr/>
          <a:lstStyle/>
          <a:p>
            <a:pPr/>
            <a:r>
              <a:t>Ali Sharifi-Zarchi</a:t>
            </a:r>
          </a:p>
        </p:txBody>
      </p:sp>
      <p:sp>
        <p:nvSpPr>
          <p:cNvPr id="174" name="In the name of the most high"/>
          <p:cNvSpPr txBox="1"/>
          <p:nvPr/>
        </p:nvSpPr>
        <p:spPr>
          <a:xfrm>
            <a:off x="9089498" y="566854"/>
            <a:ext cx="6737198" cy="77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the name of the most high</a:t>
            </a:r>
          </a:p>
        </p:txBody>
      </p:sp>
      <p:sp>
        <p:nvSpPr>
          <p:cNvPr id="175" name="Department of Computer Engineering, Sharif University of Technology"/>
          <p:cNvSpPr txBox="1"/>
          <p:nvPr/>
        </p:nvSpPr>
        <p:spPr>
          <a:xfrm>
            <a:off x="4376375" y="8851960"/>
            <a:ext cx="16163443" cy="14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Department of Computer Engineering, Sharif University of Technology</a:t>
            </a:r>
          </a:p>
        </p:txBody>
      </p:sp>
      <p:sp>
        <p:nvSpPr>
          <p:cNvPr id="176" name="These slides are available under the Creative Commons Attribution License."/>
          <p:cNvSpPr txBox="1"/>
          <p:nvPr/>
        </p:nvSpPr>
        <p:spPr>
          <a:xfrm>
            <a:off x="5706205" y="11809427"/>
            <a:ext cx="13503784" cy="112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/>
            </a:pPr>
          </a:p>
          <a:p>
            <a:pPr>
              <a:defRPr b="1" sz="3200"/>
            </a:pPr>
            <a:r>
              <a:t>These s</a:t>
            </a:r>
            <a:r>
              <a:rPr>
                <a:solidFill>
                  <a:srgbClr val="323333"/>
                </a:solidFill>
              </a:rPr>
              <a:t>lides are available under the </a:t>
            </a:r>
            <a:r>
              <a:rPr>
                <a:hlinkClick r:id="rId2" invalidUrl="" action="" tgtFrame="" tooltip="" history="1" highlightClick="0" endSnd="0"/>
              </a:rPr>
              <a:t>Creative Commons Attribution License</a:t>
            </a:r>
            <a:r>
              <a:t>.</a:t>
            </a:r>
          </a:p>
        </p:txBody>
      </p:sp>
      <p:sp>
        <p:nvSpPr>
          <p:cNvPr id="177" name="Genome Assembly"/>
          <p:cNvSpPr txBox="1"/>
          <p:nvPr/>
        </p:nvSpPr>
        <p:spPr>
          <a:xfrm>
            <a:off x="5100034" y="3777795"/>
            <a:ext cx="14716126" cy="40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tabLst>
                <a:tab pos="2095500" algn="l"/>
              </a:tabLst>
              <a:defRPr sz="1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Genome Assembly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hole-genome Shotgun Sequen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Whole-genome Shotgun Sequencing</a:t>
            </a:r>
          </a:p>
        </p:txBody>
      </p:sp>
      <p:sp>
        <p:nvSpPr>
          <p:cNvPr id="238" name="+ Took ~3 years to sequence 1 huma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+ Took ~3 years to sequence 1 human</a:t>
            </a:r>
          </a:p>
          <a:p>
            <a:pPr>
              <a:buBlip>
                <a:blip r:embed="rId2"/>
              </a:buBlip>
            </a:pPr>
            <a:r>
              <a:t>$300M budget, labs by one company!</a:t>
            </a:r>
          </a:p>
          <a:p>
            <a:pPr>
              <a:buBlip>
                <a:blip r:embed="rId2"/>
              </a:buBlip>
            </a:pPr>
            <a:r>
              <a:t>– Assembly problem ‘challenging’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Human Genome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 Genome Project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4734" y="4991695"/>
            <a:ext cx="13394532" cy="5947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anger Sequencing Assembl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Sanger Sequencing Assemblers</a:t>
            </a:r>
          </a:p>
        </p:txBody>
      </p:sp>
      <p:sp>
        <p:nvSpPr>
          <p:cNvPr id="244" name="GigAssembler (International Human Genome Project, Kent &amp; Haussler)…"/>
          <p:cNvSpPr txBox="1"/>
          <p:nvPr>
            <p:ph type="body" sz="quarter" idx="1"/>
          </p:nvPr>
        </p:nvSpPr>
        <p:spPr>
          <a:xfrm>
            <a:off x="5816203" y="3857625"/>
            <a:ext cx="7197983" cy="8215313"/>
          </a:xfrm>
          <a:prstGeom prst="rect">
            <a:avLst/>
          </a:prstGeom>
        </p:spPr>
        <p:txBody>
          <a:bodyPr/>
          <a:lstStyle/>
          <a:p>
            <a:pPr marL="344043" indent="-344043" defTabSz="289321">
              <a:spcBef>
                <a:spcPts val="3100"/>
              </a:spcBef>
              <a:buBlip>
                <a:blip r:embed="rId2"/>
              </a:buBlip>
              <a:defRPr sz="2520"/>
            </a:pPr>
            <a:r>
              <a:t>GigAssembler (International Human Genome Project, Kent &amp; Haussler) </a:t>
            </a:r>
          </a:p>
          <a:p>
            <a:pPr marL="344043" indent="-344043" defTabSz="289321">
              <a:spcBef>
                <a:spcPts val="3100"/>
              </a:spcBef>
              <a:buBlip>
                <a:blip r:embed="rId2"/>
              </a:buBlip>
              <a:defRPr sz="2520"/>
            </a:pPr>
            <a:r>
              <a:t>TIGR Assembler (TIGR)</a:t>
            </a:r>
          </a:p>
          <a:p>
            <a:pPr marL="344043" indent="-344043" defTabSz="289321">
              <a:spcBef>
                <a:spcPts val="3100"/>
              </a:spcBef>
              <a:buBlip>
                <a:blip r:embed="rId2"/>
              </a:buBlip>
              <a:defRPr sz="2520"/>
            </a:pPr>
            <a:r>
              <a:t>Phrap (Univ. of Washington)</a:t>
            </a:r>
          </a:p>
          <a:p>
            <a:pPr marL="344043" indent="-344043" defTabSz="289321">
              <a:spcBef>
                <a:spcPts val="3100"/>
              </a:spcBef>
              <a:buBlip>
                <a:blip r:embed="rId2"/>
              </a:buBlip>
              <a:defRPr sz="2520"/>
            </a:pPr>
            <a:r>
              <a:t>WGS (Celera)</a:t>
            </a:r>
          </a:p>
          <a:p>
            <a:pPr marL="344043" indent="-344043" defTabSz="289321">
              <a:spcBef>
                <a:spcPts val="3100"/>
              </a:spcBef>
              <a:buBlip>
                <a:blip r:embed="rId2"/>
              </a:buBlip>
              <a:defRPr sz="2520"/>
            </a:pPr>
            <a:r>
              <a:t>Arachne (Batzouglou, Broad Institute)</a:t>
            </a:r>
          </a:p>
          <a:p>
            <a:pPr marL="344043" indent="-344043" defTabSz="289321">
              <a:spcBef>
                <a:spcPts val="3100"/>
              </a:spcBef>
              <a:buBlip>
                <a:blip r:embed="rId2"/>
              </a:buBlip>
              <a:defRPr sz="2520"/>
            </a:pPr>
            <a:r>
              <a:t>Phusion (Mullikin et. al.)</a:t>
            </a:r>
          </a:p>
          <a:p>
            <a:pPr marL="344043" indent="-344043" defTabSz="289321">
              <a:spcBef>
                <a:spcPts val="3100"/>
              </a:spcBef>
              <a:buBlip>
                <a:blip r:embed="rId2"/>
              </a:buBlip>
              <a:defRPr sz="2520"/>
            </a:pPr>
            <a:r>
              <a:t>Atlas (Havlak, Baylor College of Medicine)</a:t>
            </a:r>
          </a:p>
          <a:p>
            <a:pPr marL="344043" indent="-344043" defTabSz="289321">
              <a:spcBef>
                <a:spcPts val="3100"/>
              </a:spcBef>
              <a:buBlip>
                <a:blip r:embed="rId2"/>
              </a:buBlip>
              <a:defRPr sz="2520"/>
            </a:pPr>
            <a:r>
              <a:t>CAP3, PCAP (Iowa State Univ.)</a:t>
            </a:r>
          </a:p>
          <a:p>
            <a:pPr marL="344043" indent="-344043" defTabSz="289321">
              <a:spcBef>
                <a:spcPts val="3100"/>
              </a:spcBef>
              <a:buBlip>
                <a:blip r:embed="rId2"/>
              </a:buBlip>
              <a:defRPr sz="2520"/>
            </a:pPr>
            <a:r>
              <a:t>AMOS (Univ. of Maryland)</a:t>
            </a:r>
          </a:p>
          <a:p>
            <a:pPr marL="344043" indent="-344043" defTabSz="289321">
              <a:spcBef>
                <a:spcPts val="3100"/>
              </a:spcBef>
              <a:buBlip>
                <a:blip r:embed="rId2"/>
              </a:buBlip>
              <a:defRPr sz="2520"/>
            </a:pPr>
            <a:r>
              <a:t>RePS (Wang et. al.)</a:t>
            </a:r>
          </a:p>
        </p:txBody>
      </p:sp>
      <p:sp>
        <p:nvSpPr>
          <p:cNvPr id="245" name="Euler (Pevzner, Univ. of California)…"/>
          <p:cNvSpPr txBox="1"/>
          <p:nvPr/>
        </p:nvSpPr>
        <p:spPr>
          <a:xfrm>
            <a:off x="12948216" y="3857625"/>
            <a:ext cx="7197983" cy="82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366979" indent="-366979" algn="l" defTabSz="308609">
              <a:spcBef>
                <a:spcPts val="3300"/>
              </a:spcBef>
              <a:buSzPct val="35000"/>
              <a:buBlip>
                <a:blip r:embed="rId2"/>
              </a:buBlip>
              <a:defRPr sz="2688"/>
            </a:pPr>
            <a:r>
              <a:t>Euler (Pevzner, Univ. of California)</a:t>
            </a:r>
          </a:p>
          <a:p>
            <a:pPr marL="366979" indent="-366979" algn="l" defTabSz="308609">
              <a:spcBef>
                <a:spcPts val="3300"/>
              </a:spcBef>
              <a:buSzPct val="35000"/>
              <a:buBlip>
                <a:blip r:embed="rId2"/>
              </a:buBlip>
              <a:defRPr sz="2688"/>
            </a:pPr>
            <a:r>
              <a:t>gsAssembler (Roche, 454 Life Science)</a:t>
            </a:r>
          </a:p>
          <a:p>
            <a:pPr marL="366979" indent="-366979" algn="l" defTabSz="308609">
              <a:spcBef>
                <a:spcPts val="3300"/>
              </a:spcBef>
              <a:buSzPct val="35000"/>
              <a:buBlip>
                <a:blip r:embed="rId2"/>
              </a:buBlip>
              <a:defRPr sz="2688"/>
            </a:pPr>
            <a:r>
              <a:t>DNA Baser (Cubic Design)</a:t>
            </a:r>
          </a:p>
          <a:p>
            <a:pPr marL="366979" indent="-366979" algn="l" defTabSz="308609">
              <a:spcBef>
                <a:spcPts val="3300"/>
              </a:spcBef>
              <a:buSzPct val="35000"/>
              <a:buBlip>
                <a:blip r:embed="rId2"/>
              </a:buBlip>
              <a:defRPr sz="2688"/>
            </a:pPr>
            <a:r>
              <a:t>Elvira</a:t>
            </a:r>
          </a:p>
          <a:p>
            <a:pPr marL="366979" indent="-366979" algn="l" defTabSz="308609">
              <a:spcBef>
                <a:spcPts val="3300"/>
              </a:spcBef>
              <a:buSzPct val="35000"/>
              <a:buBlip>
                <a:blip r:embed="rId2"/>
              </a:buBlip>
              <a:defRPr sz="2688"/>
            </a:pPr>
            <a:r>
              <a:t>SHARCGS (Genome Res., 2007)</a:t>
            </a:r>
          </a:p>
          <a:p>
            <a:pPr marL="366979" indent="-366979" algn="l" defTabSz="308609">
              <a:spcBef>
                <a:spcPts val="3300"/>
              </a:spcBef>
              <a:buSzPct val="35000"/>
              <a:buBlip>
                <a:blip r:embed="rId2"/>
              </a:buBlip>
              <a:defRPr sz="2688"/>
            </a:pPr>
            <a:r>
              <a:t>SAKE (Bioinformatics, 2007)</a:t>
            </a:r>
          </a:p>
          <a:p>
            <a:pPr marL="366979" indent="-366979" algn="l" defTabSz="308609">
              <a:spcBef>
                <a:spcPts val="3300"/>
              </a:spcBef>
              <a:buSzPct val="35000"/>
              <a:buBlip>
                <a:blip r:embed="rId2"/>
              </a:buBlip>
              <a:defRPr sz="2688"/>
            </a:pPr>
            <a:r>
              <a:t>SHRAP (PlusONE 2007)</a:t>
            </a:r>
          </a:p>
          <a:p>
            <a:pPr marL="366979" indent="-366979" algn="l" defTabSz="308609">
              <a:spcBef>
                <a:spcPts val="3300"/>
              </a:spcBef>
              <a:buSzPct val="35000"/>
              <a:buBlip>
                <a:blip r:embed="rId2"/>
              </a:buBlip>
              <a:defRPr sz="2688"/>
            </a:pPr>
            <a:r>
              <a:t>New Euler (Genome Res. 2007)</a:t>
            </a:r>
          </a:p>
          <a:p>
            <a:pPr marL="366979" indent="-366979" algn="l" defTabSz="308609">
              <a:spcBef>
                <a:spcPts val="3300"/>
              </a:spcBef>
              <a:buSzPct val="35000"/>
              <a:buBlip>
                <a:blip r:embed="rId2"/>
              </a:buBlip>
              <a:defRPr sz="2688"/>
            </a:pPr>
            <a:r>
              <a:t>Sequencher</a:t>
            </a:r>
          </a:p>
          <a:p>
            <a:pPr marL="366979" indent="-366979" algn="l" defTabSz="308609">
              <a:spcBef>
                <a:spcPts val="3300"/>
              </a:spcBef>
              <a:buSzPct val="35000"/>
              <a:buBlip>
                <a:blip r:embed="rId2"/>
              </a:buBlip>
              <a:defRPr sz="2688"/>
            </a:pPr>
            <a:r>
              <a:t>JAZZ (Aparicio et. al)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Algorithmic 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Algorithmic View</a:t>
            </a:r>
          </a:p>
        </p:txBody>
      </p:sp>
      <p:sp>
        <p:nvSpPr>
          <p:cNvPr id="248" name="Given some strings s1,s2, …, s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Given some strings s</a:t>
            </a:r>
            <a:r>
              <a:rPr baseline="-5999"/>
              <a:t>1</a:t>
            </a:r>
            <a:r>
              <a:t>,s</a:t>
            </a:r>
            <a:r>
              <a:rPr baseline="-5999"/>
              <a:t>2</a:t>
            </a:r>
            <a:r>
              <a:t>, …, s</a:t>
            </a:r>
            <a:r>
              <a:rPr baseline="-5999"/>
              <a:t>n</a:t>
            </a:r>
          </a:p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We want to find the shortest string S such that all s</a:t>
            </a:r>
            <a:r>
              <a:rPr baseline="-5999"/>
              <a:t>1</a:t>
            </a:r>
            <a:r>
              <a:t>,s</a:t>
            </a:r>
            <a:r>
              <a:rPr baseline="-5999"/>
              <a:t>2</a:t>
            </a:r>
            <a:r>
              <a:t>, …, s</a:t>
            </a:r>
            <a:r>
              <a:rPr baseline="-5999"/>
              <a:t>n</a:t>
            </a:r>
            <a:r>
              <a:t> are substrings of S</a:t>
            </a:r>
          </a:p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The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Shortest Common Superstring (SCS) </a:t>
            </a:r>
            <a:r>
              <a:t>of {“CAT”, “CGCC”, “CCCA”} is “CGCCCAT”</a:t>
            </a:r>
          </a:p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It is equal to Traveling Salesman Problem</a:t>
            </a:r>
          </a:p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So it is NP-Hard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reedy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Greedy Algorithm</a:t>
            </a:r>
          </a:p>
        </p:txBody>
      </p:sp>
      <p:sp>
        <p:nvSpPr>
          <p:cNvPr id="251" name="Let T = set of all fragments…"/>
          <p:cNvSpPr txBox="1"/>
          <p:nvPr>
            <p:ph type="body" idx="1"/>
          </p:nvPr>
        </p:nvSpPr>
        <p:spPr>
          <a:xfrm>
            <a:off x="5816203" y="3063930"/>
            <a:ext cx="13716001" cy="10165368"/>
          </a:xfrm>
          <a:prstGeom prst="rect">
            <a:avLst/>
          </a:prstGeom>
        </p:spPr>
        <p:txBody>
          <a:bodyPr/>
          <a:lstStyle/>
          <a:p>
            <a:pPr lvl="4" marL="0" indent="548640" defTabSz="385762">
              <a:spcBef>
                <a:spcPts val="4200"/>
              </a:spcBef>
              <a:buSzTx/>
              <a:buNone/>
              <a:defRPr b="1" sz="3360"/>
            </a:pPr>
            <a:r>
              <a:t>Let T = set of all fragments</a:t>
            </a:r>
          </a:p>
          <a:p>
            <a:pPr lvl="4" marL="0" indent="548640" defTabSz="385762">
              <a:spcBef>
                <a:spcPts val="4200"/>
              </a:spcBef>
              <a:buSzTx/>
              <a:buNone/>
              <a:defRPr b="1" sz="3360"/>
            </a:pPr>
            <a:r>
              <a:t>do {</a:t>
            </a:r>
          </a:p>
          <a:p>
            <a:pPr lvl="4" marL="0" indent="548640" defTabSz="385762">
              <a:spcBef>
                <a:spcPts val="4200"/>
              </a:spcBef>
              <a:buSzTx/>
              <a:buNone/>
              <a:defRPr b="1" sz="3360"/>
            </a:pPr>
            <a:r>
              <a:t>     For the pair (s,t) in T with maximum overlap do</a:t>
            </a:r>
          </a:p>
          <a:p>
            <a:pPr lvl="4" marL="0" indent="548640" defTabSz="385762">
              <a:spcBef>
                <a:spcPts val="4200"/>
              </a:spcBef>
              <a:buSzTx/>
              <a:buNone/>
              <a:defRPr b="1" sz="3360"/>
            </a:pPr>
            <a:r>
              <a:t>		merge(s,t)</a:t>
            </a:r>
          </a:p>
          <a:p>
            <a:pPr lvl="4" marL="0" indent="548640" defTabSz="385762">
              <a:spcBef>
                <a:spcPts val="4200"/>
              </a:spcBef>
              <a:buSzTx/>
              <a:buNone/>
              <a:defRPr b="1" sz="3360"/>
            </a:pPr>
            <a:r>
              <a:t>} while there are at least two strings in T</a:t>
            </a:r>
          </a:p>
          <a:p>
            <a:pPr lvl="4" marL="0" indent="548640" defTabSz="385762">
              <a:spcBef>
                <a:spcPts val="4200"/>
              </a:spcBef>
              <a:buSzTx/>
              <a:buNone/>
              <a:defRPr b="1" sz="3360"/>
            </a:pPr>
            <a:r>
              <a:t>Output the only string in T</a:t>
            </a:r>
          </a:p>
          <a:p>
            <a:pPr marL="458724" indent="-458724" defTabSz="385762">
              <a:spcBef>
                <a:spcPts val="4200"/>
              </a:spcBef>
              <a:buBlip>
                <a:blip r:embed="rId2"/>
              </a:buBlip>
              <a:defRPr sz="3360"/>
            </a:pPr>
            <a:r>
              <a:t>This algorithm is 2.75 times optimal</a:t>
            </a:r>
          </a:p>
          <a:p>
            <a:pPr marL="458724" indent="-458724" defTabSz="385762">
              <a:spcBef>
                <a:spcPts val="4200"/>
              </a:spcBef>
              <a:buBlip>
                <a:blip r:embed="rId2"/>
              </a:buBlip>
              <a:defRPr sz="3360"/>
            </a:pPr>
            <a:r>
              <a:t>It ignores the biological problems of: orientation, read errors, insertions and deletions</a:t>
            </a:r>
          </a:p>
          <a:p>
            <a:pPr marL="458724" indent="-458724" defTabSz="385762">
              <a:spcBef>
                <a:spcPts val="4200"/>
              </a:spcBef>
              <a:buBlip>
                <a:blip r:embed="rId2"/>
              </a:buBlip>
              <a:defRPr sz="3360"/>
            </a:pPr>
            <a:r>
              <a:t>It is used in TIGR Assembler, Phrap and CAP3 and is the base of some other assemblers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Hamiltonian Path/Cyc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Hamiltonian Path/Cycle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593" y="5480187"/>
            <a:ext cx="4970189" cy="4970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67956" y="4720734"/>
            <a:ext cx="6489095" cy="6489095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Wikipedia"/>
          <p:cNvSpPr txBox="1"/>
          <p:nvPr/>
        </p:nvSpPr>
        <p:spPr>
          <a:xfrm>
            <a:off x="9782200" y="12854147"/>
            <a:ext cx="10583712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357187" indent="-357187" algn="r"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Hamiltonian Pa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Hamiltonian Path</a:t>
            </a:r>
          </a:p>
        </p:txBody>
      </p:sp>
      <p:sp>
        <p:nvSpPr>
          <p:cNvPr id="259" name="Jang-il Sohn and Jin-Wu Nam, Briefings in Bioinformatics, 2016"/>
          <p:cNvSpPr txBox="1"/>
          <p:nvPr/>
        </p:nvSpPr>
        <p:spPr>
          <a:xfrm>
            <a:off x="9782200" y="12854147"/>
            <a:ext cx="10583712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357187" indent="-357187" algn="r"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Jang-il Sohn and Jin-Wu Nam, Briefings in Bioinformatics, 2016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1357" y="3648986"/>
            <a:ext cx="5408997" cy="7428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0139" y="4698867"/>
            <a:ext cx="9539961" cy="5328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Eulerian To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Eulerian Tour</a:t>
            </a:r>
          </a:p>
        </p:txBody>
      </p:sp>
      <p:sp>
        <p:nvSpPr>
          <p:cNvPr id="264" name="Wikipedia"/>
          <p:cNvSpPr txBox="1"/>
          <p:nvPr/>
        </p:nvSpPr>
        <p:spPr>
          <a:xfrm>
            <a:off x="9782200" y="12854147"/>
            <a:ext cx="10583712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357187" indent="-357187" algn="r"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Wikipedia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9620" y="4237921"/>
            <a:ext cx="8266726" cy="6514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Königsberg_graph.svg.png" descr="Königsberg_graph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4469" y="4561971"/>
            <a:ext cx="7080382" cy="5664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De Bruijn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 Bruijn Graph</a:t>
            </a:r>
          </a:p>
        </p:txBody>
      </p:sp>
      <p:sp>
        <p:nvSpPr>
          <p:cNvPr id="269" name="Wikipedia"/>
          <p:cNvSpPr txBox="1"/>
          <p:nvPr/>
        </p:nvSpPr>
        <p:spPr>
          <a:xfrm>
            <a:off x="9782200" y="12854147"/>
            <a:ext cx="10583712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357187" indent="-357187" algn="r"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Wikipedia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6362" y="3672463"/>
            <a:ext cx="12639964" cy="8585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creen Shot 2017-04-17 at 14.43.02.png" descr="Screen Shot 2017-04-17 at 14.43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4676" y="756120"/>
            <a:ext cx="14203336" cy="12203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ine"/>
          <p:cNvSpPr/>
          <p:nvPr/>
        </p:nvSpPr>
        <p:spPr>
          <a:xfrm>
            <a:off x="17737860" y="8137318"/>
            <a:ext cx="1" cy="9605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0" name="Analysis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Pipeline</a:t>
            </a:r>
          </a:p>
        </p:txBody>
      </p:sp>
      <p:sp>
        <p:nvSpPr>
          <p:cNvPr id="181" name="Sample Preparation"/>
          <p:cNvSpPr/>
          <p:nvPr/>
        </p:nvSpPr>
        <p:spPr>
          <a:xfrm>
            <a:off x="5485802" y="3134320"/>
            <a:ext cx="3072860" cy="1561231"/>
          </a:xfrm>
          <a:prstGeom prst="rect">
            <a:avLst/>
          </a:prstGeom>
          <a:gradFill>
            <a:gsLst>
              <a:gs pos="0">
                <a:schemeClr val="accent3">
                  <a:hueOff val="411863"/>
                  <a:satOff val="13030"/>
                  <a:lumOff val="12549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Sample Preparation</a:t>
            </a:r>
          </a:p>
        </p:txBody>
      </p:sp>
      <p:sp>
        <p:nvSpPr>
          <p:cNvPr id="182" name="Sequencing"/>
          <p:cNvSpPr/>
          <p:nvPr/>
        </p:nvSpPr>
        <p:spPr>
          <a:xfrm>
            <a:off x="9057678" y="3134320"/>
            <a:ext cx="3072860" cy="1561231"/>
          </a:xfrm>
          <a:prstGeom prst="rect">
            <a:avLst/>
          </a:prstGeom>
          <a:gradFill>
            <a:gsLst>
              <a:gs pos="0">
                <a:schemeClr val="accent3">
                  <a:hueOff val="411863"/>
                  <a:satOff val="13030"/>
                  <a:lumOff val="12549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Sequencing</a:t>
            </a:r>
          </a:p>
        </p:txBody>
      </p:sp>
      <p:sp>
        <p:nvSpPr>
          <p:cNvPr id="183" name="Quality Control"/>
          <p:cNvSpPr/>
          <p:nvPr/>
        </p:nvSpPr>
        <p:spPr>
          <a:xfrm>
            <a:off x="13281421" y="3134320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Quality Control</a:t>
            </a:r>
          </a:p>
        </p:txBody>
      </p:sp>
      <p:sp>
        <p:nvSpPr>
          <p:cNvPr id="184" name="Alignment"/>
          <p:cNvSpPr/>
          <p:nvPr/>
        </p:nvSpPr>
        <p:spPr>
          <a:xfrm>
            <a:off x="10370343" y="6791759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Alignment</a:t>
            </a:r>
          </a:p>
        </p:txBody>
      </p:sp>
      <p:sp>
        <p:nvSpPr>
          <p:cNvPr id="185" name="Line"/>
          <p:cNvSpPr/>
          <p:nvPr/>
        </p:nvSpPr>
        <p:spPr>
          <a:xfrm>
            <a:off x="8574406" y="3914935"/>
            <a:ext cx="51749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6" name="Assembly"/>
          <p:cNvSpPr/>
          <p:nvPr/>
        </p:nvSpPr>
        <p:spPr>
          <a:xfrm>
            <a:off x="16201429" y="6791759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Assembly</a:t>
            </a:r>
          </a:p>
        </p:txBody>
      </p:sp>
      <p:sp>
        <p:nvSpPr>
          <p:cNvPr id="187" name="Line"/>
          <p:cNvSpPr/>
          <p:nvPr/>
        </p:nvSpPr>
        <p:spPr>
          <a:xfrm>
            <a:off x="14800902" y="4714497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8" name="Line"/>
          <p:cNvSpPr/>
          <p:nvPr/>
        </p:nvSpPr>
        <p:spPr>
          <a:xfrm>
            <a:off x="11906773" y="5857497"/>
            <a:ext cx="1" cy="960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9" name="Line"/>
          <p:cNvSpPr/>
          <p:nvPr/>
        </p:nvSpPr>
        <p:spPr>
          <a:xfrm>
            <a:off x="17737859" y="5821778"/>
            <a:ext cx="1" cy="9605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0" name="Oval"/>
          <p:cNvSpPr/>
          <p:nvPr/>
        </p:nvSpPr>
        <p:spPr>
          <a:xfrm>
            <a:off x="11879883" y="5116710"/>
            <a:ext cx="5884867" cy="1343187"/>
          </a:xfrm>
          <a:prstGeom prst="ellipse">
            <a:avLst/>
          </a:prstGeom>
          <a:gradFill>
            <a:gsLst>
              <a:gs pos="0">
                <a:srgbClr val="CFA08E"/>
              </a:gs>
              <a:gs pos="100000">
                <a:srgbClr val="E0E0E0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1" name="Reference Genome Available?"/>
          <p:cNvSpPr txBox="1"/>
          <p:nvPr/>
        </p:nvSpPr>
        <p:spPr>
          <a:xfrm>
            <a:off x="12104476" y="5474294"/>
            <a:ext cx="5392853" cy="62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Reference Genome Available?</a:t>
            </a:r>
          </a:p>
        </p:txBody>
      </p:sp>
      <p:sp>
        <p:nvSpPr>
          <p:cNvPr id="192" name="Variation Detection"/>
          <p:cNvSpPr/>
          <p:nvPr/>
        </p:nvSpPr>
        <p:spPr>
          <a:xfrm>
            <a:off x="5485802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Variation Detection</a:t>
            </a:r>
          </a:p>
        </p:txBody>
      </p:sp>
      <p:sp>
        <p:nvSpPr>
          <p:cNvPr id="193" name="Expression Analysis"/>
          <p:cNvSpPr/>
          <p:nvPr/>
        </p:nvSpPr>
        <p:spPr>
          <a:xfrm>
            <a:off x="12629554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Expression Analysis</a:t>
            </a:r>
          </a:p>
        </p:txBody>
      </p:sp>
      <p:sp>
        <p:nvSpPr>
          <p:cNvPr id="194" name="Peak Finding"/>
          <p:cNvSpPr/>
          <p:nvPr/>
        </p:nvSpPr>
        <p:spPr>
          <a:xfrm>
            <a:off x="9057678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Peak Finding</a:t>
            </a:r>
          </a:p>
        </p:txBody>
      </p:sp>
      <p:sp>
        <p:nvSpPr>
          <p:cNvPr id="195" name="Reference Genome"/>
          <p:cNvSpPr/>
          <p:nvPr/>
        </p:nvSpPr>
        <p:spPr>
          <a:xfrm>
            <a:off x="16201429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Reference Genome</a:t>
            </a:r>
          </a:p>
        </p:txBody>
      </p:sp>
      <p:sp>
        <p:nvSpPr>
          <p:cNvPr id="196" name="SNV, CNV, Indelds"/>
          <p:cNvSpPr/>
          <p:nvPr/>
        </p:nvSpPr>
        <p:spPr>
          <a:xfrm>
            <a:off x="5485802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SNV, CNV, Indelds</a:t>
            </a:r>
          </a:p>
        </p:txBody>
      </p:sp>
      <p:sp>
        <p:nvSpPr>
          <p:cNvPr id="197" name="TFBS,…"/>
          <p:cNvSpPr/>
          <p:nvPr/>
        </p:nvSpPr>
        <p:spPr>
          <a:xfrm>
            <a:off x="9057678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TFBS,</a:t>
            </a:r>
          </a:p>
          <a:p>
            <a: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Histone Codes</a:t>
            </a:r>
          </a:p>
        </p:txBody>
      </p:sp>
      <p:sp>
        <p:nvSpPr>
          <p:cNvPr id="198" name="Expression Level DE Genes"/>
          <p:cNvSpPr/>
          <p:nvPr/>
        </p:nvSpPr>
        <p:spPr>
          <a:xfrm>
            <a:off x="12629554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Expression Level DE Genes</a:t>
            </a:r>
          </a:p>
        </p:txBody>
      </p:sp>
      <p:sp>
        <p:nvSpPr>
          <p:cNvPr id="199" name="Line"/>
          <p:cNvSpPr/>
          <p:nvPr/>
        </p:nvSpPr>
        <p:spPr>
          <a:xfrm flipH="1">
            <a:off x="13442680" y="7471428"/>
            <a:ext cx="25128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0" name="Gap Filling"/>
          <p:cNvSpPr/>
          <p:nvPr/>
        </p:nvSpPr>
        <p:spPr>
          <a:xfrm>
            <a:off x="16201429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Gap Filling</a:t>
            </a:r>
          </a:p>
        </p:txBody>
      </p:sp>
      <p:sp>
        <p:nvSpPr>
          <p:cNvPr id="201" name="Line"/>
          <p:cNvSpPr/>
          <p:nvPr/>
        </p:nvSpPr>
        <p:spPr>
          <a:xfrm>
            <a:off x="12128422" y="3914935"/>
            <a:ext cx="11272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" name="Connection Line"/>
          <p:cNvSpPr/>
          <p:nvPr/>
        </p:nvSpPr>
        <p:spPr>
          <a:xfrm>
            <a:off x="15955010" y="7452360"/>
            <a:ext cx="264161" cy="438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03" name="Line"/>
          <p:cNvSpPr/>
          <p:nvPr/>
        </p:nvSpPr>
        <p:spPr>
          <a:xfrm flipV="1">
            <a:off x="11924109" y="8349257"/>
            <a:ext cx="1" cy="3355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4" name="Line"/>
          <p:cNvSpPr/>
          <p:nvPr/>
        </p:nvSpPr>
        <p:spPr>
          <a:xfrm flipH="1" flipV="1">
            <a:off x="7013611" y="8702712"/>
            <a:ext cx="71931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5" name="Line"/>
          <p:cNvSpPr/>
          <p:nvPr/>
        </p:nvSpPr>
        <p:spPr>
          <a:xfrm>
            <a:off x="7022232" y="868084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6" name="Line"/>
          <p:cNvSpPr/>
          <p:nvPr/>
        </p:nvSpPr>
        <p:spPr>
          <a:xfrm>
            <a:off x="10628020" y="8694256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" name="Line"/>
          <p:cNvSpPr/>
          <p:nvPr/>
        </p:nvSpPr>
        <p:spPr>
          <a:xfrm>
            <a:off x="14182939" y="8694256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8" name="Line"/>
          <p:cNvSpPr/>
          <p:nvPr/>
        </p:nvSpPr>
        <p:spPr>
          <a:xfrm>
            <a:off x="7022232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" name="Line"/>
          <p:cNvSpPr/>
          <p:nvPr/>
        </p:nvSpPr>
        <p:spPr>
          <a:xfrm>
            <a:off x="10610160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0" name="Line"/>
          <p:cNvSpPr/>
          <p:nvPr/>
        </p:nvSpPr>
        <p:spPr>
          <a:xfrm>
            <a:off x="14182939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" name="Line"/>
          <p:cNvSpPr/>
          <p:nvPr/>
        </p:nvSpPr>
        <p:spPr>
          <a:xfrm>
            <a:off x="17737859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2" name="No"/>
          <p:cNvSpPr txBox="1"/>
          <p:nvPr/>
        </p:nvSpPr>
        <p:spPr>
          <a:xfrm>
            <a:off x="17851783" y="5862048"/>
            <a:ext cx="663830" cy="603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No</a:t>
            </a:r>
          </a:p>
        </p:txBody>
      </p:sp>
      <p:sp>
        <p:nvSpPr>
          <p:cNvPr id="213" name="Yes"/>
          <p:cNvSpPr txBox="1"/>
          <p:nvPr/>
        </p:nvSpPr>
        <p:spPr>
          <a:xfrm>
            <a:off x="11075715" y="5863499"/>
            <a:ext cx="684785" cy="60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Yes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Euclidean Tour 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Euclidean Tour on </a:t>
            </a:r>
          </a:p>
          <a:p>
            <a:pPr/>
            <a:r>
              <a:t>De Bruijn Graph</a:t>
            </a:r>
          </a:p>
        </p:txBody>
      </p:sp>
      <p:sp>
        <p:nvSpPr>
          <p:cNvPr id="275" name="Jang-il Sohn and Jin-Wu Nam, Briefings in Bioinformatics, 2016"/>
          <p:cNvSpPr txBox="1"/>
          <p:nvPr/>
        </p:nvSpPr>
        <p:spPr>
          <a:xfrm>
            <a:off x="9782200" y="12854147"/>
            <a:ext cx="10583712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357187" indent="-357187" algn="r"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Jang-il Sohn and Jin-Wu Nam, Briefings in Bioinformatics, 2016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1357" y="3648986"/>
            <a:ext cx="5408997" cy="7428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8356" y="4922065"/>
            <a:ext cx="9943540" cy="4881853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ircle"/>
          <p:cNvSpPr/>
          <p:nvPr/>
        </p:nvSpPr>
        <p:spPr>
          <a:xfrm>
            <a:off x="10852546" y="6907486"/>
            <a:ext cx="595570" cy="601221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9" name="AAA"/>
          <p:cNvSpPr txBox="1"/>
          <p:nvPr/>
        </p:nvSpPr>
        <p:spPr>
          <a:xfrm>
            <a:off x="10843829" y="6999815"/>
            <a:ext cx="613004" cy="416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AAA</a:t>
            </a:r>
          </a:p>
        </p:txBody>
      </p:sp>
      <p:sp>
        <p:nvSpPr>
          <p:cNvPr id="280" name="Circle"/>
          <p:cNvSpPr/>
          <p:nvPr/>
        </p:nvSpPr>
        <p:spPr>
          <a:xfrm>
            <a:off x="12602765" y="6907486"/>
            <a:ext cx="595569" cy="601221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1" name="AAG"/>
          <p:cNvSpPr txBox="1"/>
          <p:nvPr/>
        </p:nvSpPr>
        <p:spPr>
          <a:xfrm>
            <a:off x="12586504" y="6999815"/>
            <a:ext cx="628092" cy="416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AAG</a:t>
            </a:r>
          </a:p>
        </p:txBody>
      </p:sp>
      <p:sp>
        <p:nvSpPr>
          <p:cNvPr id="282" name="Circle"/>
          <p:cNvSpPr/>
          <p:nvPr/>
        </p:nvSpPr>
        <p:spPr>
          <a:xfrm>
            <a:off x="14263687" y="6907486"/>
            <a:ext cx="595569" cy="601221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3" name="AGG"/>
          <p:cNvSpPr txBox="1"/>
          <p:nvPr/>
        </p:nvSpPr>
        <p:spPr>
          <a:xfrm>
            <a:off x="14234737" y="6999815"/>
            <a:ext cx="653467" cy="416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AGG</a:t>
            </a:r>
          </a:p>
        </p:txBody>
      </p:sp>
      <p:sp>
        <p:nvSpPr>
          <p:cNvPr id="284" name="Circle"/>
          <p:cNvSpPr/>
          <p:nvPr/>
        </p:nvSpPr>
        <p:spPr>
          <a:xfrm>
            <a:off x="14906625" y="8318377"/>
            <a:ext cx="595569" cy="60122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5" name="GGC"/>
          <p:cNvSpPr txBox="1"/>
          <p:nvPr/>
        </p:nvSpPr>
        <p:spPr>
          <a:xfrm>
            <a:off x="14872531" y="8410706"/>
            <a:ext cx="663754" cy="41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GGC</a:t>
            </a:r>
          </a:p>
        </p:txBody>
      </p:sp>
      <p:sp>
        <p:nvSpPr>
          <p:cNvPr id="286" name="Circle"/>
          <p:cNvSpPr/>
          <p:nvPr/>
        </p:nvSpPr>
        <p:spPr>
          <a:xfrm>
            <a:off x="16263937" y="8818440"/>
            <a:ext cx="595569" cy="60122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7" name="GCG"/>
          <p:cNvSpPr txBox="1"/>
          <p:nvPr/>
        </p:nvSpPr>
        <p:spPr>
          <a:xfrm>
            <a:off x="16229844" y="8910768"/>
            <a:ext cx="663754" cy="416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GCG</a:t>
            </a:r>
          </a:p>
        </p:txBody>
      </p:sp>
      <p:sp>
        <p:nvSpPr>
          <p:cNvPr id="288" name="Circle"/>
          <p:cNvSpPr/>
          <p:nvPr/>
        </p:nvSpPr>
        <p:spPr>
          <a:xfrm>
            <a:off x="17621250" y="8318377"/>
            <a:ext cx="595569" cy="60122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9" name="CGT"/>
          <p:cNvSpPr txBox="1"/>
          <p:nvPr/>
        </p:nvSpPr>
        <p:spPr>
          <a:xfrm>
            <a:off x="17612531" y="8410706"/>
            <a:ext cx="613005" cy="41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CGT</a:t>
            </a:r>
          </a:p>
        </p:txBody>
      </p:sp>
      <p:sp>
        <p:nvSpPr>
          <p:cNvPr id="290" name="Circle"/>
          <p:cNvSpPr/>
          <p:nvPr/>
        </p:nvSpPr>
        <p:spPr>
          <a:xfrm>
            <a:off x="18210609" y="6907486"/>
            <a:ext cx="595569" cy="601221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1" name="GTT"/>
          <p:cNvSpPr txBox="1"/>
          <p:nvPr/>
        </p:nvSpPr>
        <p:spPr>
          <a:xfrm>
            <a:off x="18214578" y="6999815"/>
            <a:ext cx="587630" cy="416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GTT</a:t>
            </a:r>
          </a:p>
        </p:txBody>
      </p:sp>
      <p:sp>
        <p:nvSpPr>
          <p:cNvPr id="292" name="Circle"/>
          <p:cNvSpPr/>
          <p:nvPr/>
        </p:nvSpPr>
        <p:spPr>
          <a:xfrm>
            <a:off x="16263937" y="6907486"/>
            <a:ext cx="595569" cy="601221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3" name="GGT"/>
          <p:cNvSpPr txBox="1"/>
          <p:nvPr/>
        </p:nvSpPr>
        <p:spPr>
          <a:xfrm>
            <a:off x="16242531" y="6999815"/>
            <a:ext cx="638379" cy="416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GGT</a:t>
            </a:r>
          </a:p>
        </p:txBody>
      </p:sp>
      <p:sp>
        <p:nvSpPr>
          <p:cNvPr id="294" name="Circle"/>
          <p:cNvSpPr/>
          <p:nvPr/>
        </p:nvSpPr>
        <p:spPr>
          <a:xfrm>
            <a:off x="14906625" y="5532315"/>
            <a:ext cx="595569" cy="60122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5" name="GAG"/>
          <p:cNvSpPr txBox="1"/>
          <p:nvPr/>
        </p:nvSpPr>
        <p:spPr>
          <a:xfrm>
            <a:off x="14877675" y="5624644"/>
            <a:ext cx="653467" cy="41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GAG</a:t>
            </a:r>
          </a:p>
        </p:txBody>
      </p:sp>
      <p:sp>
        <p:nvSpPr>
          <p:cNvPr id="296" name="Circle"/>
          <p:cNvSpPr/>
          <p:nvPr/>
        </p:nvSpPr>
        <p:spPr>
          <a:xfrm>
            <a:off x="16263937" y="4996534"/>
            <a:ext cx="595569" cy="60122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" name="TGA"/>
          <p:cNvSpPr txBox="1"/>
          <p:nvPr/>
        </p:nvSpPr>
        <p:spPr>
          <a:xfrm>
            <a:off x="16255219" y="5088863"/>
            <a:ext cx="613004" cy="41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TGA</a:t>
            </a:r>
          </a:p>
        </p:txBody>
      </p:sp>
      <p:sp>
        <p:nvSpPr>
          <p:cNvPr id="298" name="Circle"/>
          <p:cNvSpPr/>
          <p:nvPr/>
        </p:nvSpPr>
        <p:spPr>
          <a:xfrm>
            <a:off x="17621250" y="5532315"/>
            <a:ext cx="595569" cy="60122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9" name="TTG"/>
          <p:cNvSpPr txBox="1"/>
          <p:nvPr/>
        </p:nvSpPr>
        <p:spPr>
          <a:xfrm>
            <a:off x="17625218" y="5624644"/>
            <a:ext cx="587630" cy="41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TTG</a:t>
            </a:r>
          </a:p>
        </p:txBody>
      </p:sp>
      <p:sp>
        <p:nvSpPr>
          <p:cNvPr id="300" name="Circle"/>
          <p:cNvSpPr/>
          <p:nvPr/>
        </p:nvSpPr>
        <p:spPr>
          <a:xfrm>
            <a:off x="19929366" y="6907486"/>
            <a:ext cx="595569" cy="601221"/>
          </a:xfrm>
          <a:prstGeom prst="ellipse">
            <a:avLst/>
          </a:prstGeom>
          <a:solidFill>
            <a:srgbClr val="FFFFFF"/>
          </a:solidFill>
          <a:ln w="50800">
            <a:solidFill>
              <a:srgbClr val="BB212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1" name="TTT"/>
          <p:cNvSpPr txBox="1"/>
          <p:nvPr/>
        </p:nvSpPr>
        <p:spPr>
          <a:xfrm>
            <a:off x="19958709" y="6999815"/>
            <a:ext cx="536881" cy="416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chemeClr val="accent5">
                    <a:satOff val="3041"/>
                    <a:lumOff val="6293"/>
                  </a:schemeClr>
                </a:solidFill>
              </a:defRPr>
            </a:lvl1pPr>
          </a:lstStyle>
          <a:p>
            <a:pPr/>
            <a:r>
              <a:t>TTT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he Repeats 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Repeats Challenge</a:t>
            </a:r>
          </a:p>
        </p:txBody>
      </p:sp>
      <p:sp>
        <p:nvSpPr>
          <p:cNvPr id="304" name="Jang-il Sohn and Jin-Wu Nam, Briefings in Bioinformatics, 2016"/>
          <p:cNvSpPr txBox="1"/>
          <p:nvPr/>
        </p:nvSpPr>
        <p:spPr>
          <a:xfrm>
            <a:off x="9782200" y="12854147"/>
            <a:ext cx="10583712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357187" indent="-357187" algn="r"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Jang-il Sohn and Jin-Wu Nam, Briefings in Bioinformatics, 2016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6744" y="3657603"/>
            <a:ext cx="12832735" cy="5963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01468" y="9993376"/>
            <a:ext cx="5745472" cy="1633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k-mer Hist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k-mer Histogram</a:t>
            </a:r>
          </a:p>
        </p:txBody>
      </p:sp>
      <p:sp>
        <p:nvSpPr>
          <p:cNvPr id="309" name="Jang-il Sohn and Jin-Wu Nam, Briefings in Bioinformatics, 2016"/>
          <p:cNvSpPr txBox="1"/>
          <p:nvPr/>
        </p:nvSpPr>
        <p:spPr>
          <a:xfrm>
            <a:off x="9782200" y="12854147"/>
            <a:ext cx="10583712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357187" indent="-357187" algn="r"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Jang-il Sohn and Jin-Wu Nam, Briefings in Bioinformatics, 2016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6660" y="2367450"/>
            <a:ext cx="12279368" cy="10337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eneral Assembly Proced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Assembly Procedure</a:t>
            </a:r>
          </a:p>
        </p:txBody>
      </p:sp>
      <p:sp>
        <p:nvSpPr>
          <p:cNvPr id="313" name="The basic principle: two overlapping reads presumably originate from the same region of the genom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04596" indent="-504596" defTabSz="424338">
              <a:spcBef>
                <a:spcPts val="4600"/>
              </a:spcBef>
              <a:buBlip>
                <a:blip r:embed="rId2"/>
              </a:buBlip>
              <a:defRPr sz="3696"/>
            </a:pPr>
            <a:r>
              <a:t>The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basic principle</a:t>
            </a:r>
            <a:r>
              <a:t>: two overlapping reads presumably originate from the same region of the genome</a:t>
            </a:r>
          </a:p>
          <a:p>
            <a:pPr marL="504596" indent="-504596" defTabSz="424338">
              <a:spcBef>
                <a:spcPts val="4600"/>
              </a:spcBef>
              <a:buBlip>
                <a:blip r:embed="rId2"/>
              </a:buBlip>
              <a:defRPr sz="3696"/>
            </a:pPr>
            <a:r>
              <a:t>For the repetitive parts of the genome, this assumption is invalid!</a:t>
            </a:r>
          </a:p>
          <a:p>
            <a:pPr marL="504596" indent="-504596" defTabSz="424338">
              <a:spcBef>
                <a:spcPts val="4600"/>
              </a:spcBef>
              <a:buBlip>
                <a:blip r:embed="rId2"/>
              </a:buBlip>
              <a:defRPr sz="3696"/>
            </a:pPr>
            <a:r>
              <a:t>Based on  sequence similarity between reads, assembler coombines all sequencing reads into contiguous sequences, or  “Contigs”</a:t>
            </a:r>
          </a:p>
          <a:p>
            <a:pPr marL="504596" indent="-504596" defTabSz="424338">
              <a:spcBef>
                <a:spcPts val="4600"/>
              </a:spcBef>
              <a:buBlip>
                <a:blip r:embed="rId2"/>
              </a:buBlip>
              <a:defRPr sz="3696"/>
            </a:pPr>
            <a:r>
              <a:t>Rarely the entire chromosomes are reconstructed into a single contig</a:t>
            </a:r>
          </a:p>
          <a:p>
            <a:pPr marL="504596" indent="-504596" defTabSz="424338">
              <a:spcBef>
                <a:spcPts val="4600"/>
              </a:spcBef>
              <a:buBlip>
                <a:blip r:embed="rId2"/>
              </a:buBlip>
              <a:defRPr sz="3696"/>
            </a:pPr>
            <a:r>
              <a:t>So a finishing step is performed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Basic Princi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Principle</a:t>
            </a:r>
          </a:p>
        </p:txBody>
      </p:sp>
      <p:sp>
        <p:nvSpPr>
          <p:cNvPr id="316" name="Two overlapping reads presumably originate from the same genomic region"/>
          <p:cNvSpPr txBox="1"/>
          <p:nvPr>
            <p:ph type="body" sz="quarter" idx="1"/>
          </p:nvPr>
        </p:nvSpPr>
        <p:spPr>
          <a:xfrm>
            <a:off x="5816203" y="2894042"/>
            <a:ext cx="13716001" cy="310014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Two overlapping reads presumably originate from the same genomic region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6970306" y="6095245"/>
            <a:ext cx="11085606" cy="1073679"/>
            <a:chOff x="0" y="0"/>
            <a:chExt cx="11085604" cy="1073677"/>
          </a:xfrm>
        </p:grpSpPr>
        <p:sp>
          <p:nvSpPr>
            <p:cNvPr id="317" name="Rectangle"/>
            <p:cNvSpPr/>
            <p:nvPr/>
          </p:nvSpPr>
          <p:spPr>
            <a:xfrm>
              <a:off x="0" y="0"/>
              <a:ext cx="2677496" cy="361419"/>
            </a:xfrm>
            <a:prstGeom prst="rect">
              <a:avLst/>
            </a:prstGeom>
            <a:solidFill>
              <a:schemeClr val="accent1">
                <a:hueOff val="-784874"/>
                <a:satOff val="3434"/>
                <a:lumOff val="82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8" name="Rectangle"/>
            <p:cNvSpPr/>
            <p:nvPr/>
          </p:nvSpPr>
          <p:spPr>
            <a:xfrm>
              <a:off x="2626614" y="0"/>
              <a:ext cx="5760818" cy="364979"/>
            </a:xfrm>
            <a:prstGeom prst="rect">
              <a:avLst/>
            </a:prstGeom>
            <a:solidFill>
              <a:schemeClr val="accent5">
                <a:satOff val="3041"/>
                <a:lumOff val="62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9" name="Rectangle"/>
            <p:cNvSpPr/>
            <p:nvPr/>
          </p:nvSpPr>
          <p:spPr>
            <a:xfrm>
              <a:off x="2648951" y="712259"/>
              <a:ext cx="5757751" cy="361419"/>
            </a:xfrm>
            <a:prstGeom prst="rect">
              <a:avLst/>
            </a:prstGeom>
            <a:solidFill>
              <a:schemeClr val="accent5">
                <a:satOff val="3041"/>
                <a:lumOff val="62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0" name="Rectangle"/>
            <p:cNvSpPr/>
            <p:nvPr/>
          </p:nvSpPr>
          <p:spPr>
            <a:xfrm>
              <a:off x="8408109" y="712259"/>
              <a:ext cx="2677496" cy="361419"/>
            </a:xfrm>
            <a:prstGeom prst="rect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29" name="Group"/>
          <p:cNvGrpSpPr/>
          <p:nvPr/>
        </p:nvGrpSpPr>
        <p:grpSpPr>
          <a:xfrm>
            <a:off x="7932668" y="8547131"/>
            <a:ext cx="9056711" cy="1088693"/>
            <a:chOff x="0" y="0"/>
            <a:chExt cx="9056710" cy="1088691"/>
          </a:xfrm>
        </p:grpSpPr>
        <p:grpSp>
          <p:nvGrpSpPr>
            <p:cNvPr id="326" name="Group"/>
            <p:cNvGrpSpPr/>
            <p:nvPr/>
          </p:nvGrpSpPr>
          <p:grpSpPr>
            <a:xfrm>
              <a:off x="-1" y="0"/>
              <a:ext cx="9043283" cy="1075460"/>
              <a:chOff x="0" y="0"/>
              <a:chExt cx="9043281" cy="1075458"/>
            </a:xfrm>
          </p:grpSpPr>
          <p:sp>
            <p:nvSpPr>
              <p:cNvPr id="322" name="Rectangle"/>
              <p:cNvSpPr/>
              <p:nvPr/>
            </p:nvSpPr>
            <p:spPr>
              <a:xfrm>
                <a:off x="0" y="1780"/>
                <a:ext cx="1664269" cy="361419"/>
              </a:xfrm>
              <a:prstGeom prst="rect">
                <a:avLst/>
              </a:prstGeom>
              <a:solidFill>
                <a:schemeClr val="accent1">
                  <a:hueOff val="-784874"/>
                  <a:satOff val="3434"/>
                  <a:lumOff val="823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400">
                    <a:solidFill>
                      <a:srgbClr val="FFFFFF"/>
                    </a:solidFill>
                    <a:effectLst>
                      <a:outerShdw sx="100000" sy="100000" kx="0" ky="0" algn="b" rotWithShape="0" blurRad="254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3" name="Rectangle"/>
              <p:cNvSpPr/>
              <p:nvPr/>
            </p:nvSpPr>
            <p:spPr>
              <a:xfrm>
                <a:off x="1636989" y="0"/>
                <a:ext cx="5760818" cy="364979"/>
              </a:xfrm>
              <a:prstGeom prst="rect">
                <a:avLst/>
              </a:prstGeom>
              <a:solidFill>
                <a:schemeClr val="accent5">
                  <a:satOff val="3041"/>
                  <a:lumOff val="62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400">
                    <a:solidFill>
                      <a:srgbClr val="FFFFFF"/>
                    </a:solidFill>
                    <a:effectLst>
                      <a:outerShdw sx="100000" sy="100000" kx="0" ky="0" algn="b" rotWithShape="0" blurRad="254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4" name="Rectangle"/>
              <p:cNvSpPr/>
              <p:nvPr/>
            </p:nvSpPr>
            <p:spPr>
              <a:xfrm>
                <a:off x="1638522" y="714040"/>
                <a:ext cx="5757751" cy="361419"/>
              </a:xfrm>
              <a:prstGeom prst="rect">
                <a:avLst/>
              </a:prstGeom>
              <a:solidFill>
                <a:schemeClr val="accent5">
                  <a:satOff val="3041"/>
                  <a:lumOff val="62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400">
                    <a:solidFill>
                      <a:srgbClr val="FFFFFF"/>
                    </a:solidFill>
                    <a:effectLst>
                      <a:outerShdw sx="100000" sy="100000" kx="0" ky="0" algn="b" rotWithShape="0" blurRad="254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5" name="Rectangle"/>
              <p:cNvSpPr/>
              <p:nvPr/>
            </p:nvSpPr>
            <p:spPr>
              <a:xfrm>
                <a:off x="7366398" y="713022"/>
                <a:ext cx="1676884" cy="362437"/>
              </a:xfrm>
              <a:prstGeom prst="rect">
                <a:avLst/>
              </a:prstGeom>
              <a:solidFill>
                <a:schemeClr val="accent2">
                  <a:satOff val="9990"/>
                  <a:lumOff val="1268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400">
                    <a:solidFill>
                      <a:srgbClr val="FFFFFF"/>
                    </a:solidFill>
                    <a:effectLst>
                      <a:outerShdw sx="100000" sy="100000" kx="0" ky="0" algn="b" rotWithShape="0" blurRad="254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327" name="Rectangle"/>
            <p:cNvSpPr/>
            <p:nvPr/>
          </p:nvSpPr>
          <p:spPr>
            <a:xfrm>
              <a:off x="7392441" y="0"/>
              <a:ext cx="1664269" cy="361419"/>
            </a:xfrm>
            <a:prstGeom prst="rect">
              <a:avLst/>
            </a:prstGeom>
            <a:solidFill>
              <a:schemeClr val="accent3">
                <a:hueOff val="411863"/>
                <a:satOff val="13030"/>
                <a:lumOff val="1254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8" name="Rectangle"/>
            <p:cNvSpPr/>
            <p:nvPr/>
          </p:nvSpPr>
          <p:spPr>
            <a:xfrm>
              <a:off x="22337" y="727273"/>
              <a:ext cx="1664269" cy="361419"/>
            </a:xfrm>
            <a:prstGeom prst="rect">
              <a:avLst/>
            </a:prstGeom>
            <a:solidFill>
              <a:schemeClr val="accent6">
                <a:lumOff val="-123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30" name="✔"/>
          <p:cNvSpPr txBox="1"/>
          <p:nvPr/>
        </p:nvSpPr>
        <p:spPr>
          <a:xfrm>
            <a:off x="18671261" y="5944696"/>
            <a:ext cx="1208746" cy="137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800">
                <a:solidFill>
                  <a:srgbClr val="0FB848"/>
                </a:solidFill>
                <a:latin typeface="Zapf Dingbats"/>
                <a:ea typeface="Zapf Dingbats"/>
                <a:cs typeface="Zapf Dingbats"/>
                <a:sym typeface="Zapf Dingbats"/>
              </a:defRPr>
            </a:lvl1pPr>
          </a:lstStyle>
          <a:p>
            <a:pPr/>
            <a:r>
              <a:t>✔</a:t>
            </a:r>
          </a:p>
        </p:txBody>
      </p:sp>
      <p:sp>
        <p:nvSpPr>
          <p:cNvPr id="331" name="𐄂"/>
          <p:cNvSpPr txBox="1"/>
          <p:nvPr/>
        </p:nvSpPr>
        <p:spPr>
          <a:xfrm>
            <a:off x="18727735" y="8205268"/>
            <a:ext cx="1095798" cy="1772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0">
                <a:solidFill>
                  <a:schemeClr val="accent5">
                    <a:satOff val="3041"/>
                    <a:lumOff val="6293"/>
                  </a:schemeClr>
                </a:solidFill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>
              <a:defRPr>
                <a:latin typeface="Zapf Dingbats"/>
                <a:ea typeface="Zapf Dingbats"/>
                <a:cs typeface="Zapf Dingbats"/>
                <a:sym typeface="Zapf Dingbats"/>
              </a:defRPr>
            </a:pPr>
            <a:r>
              <a:rPr>
                <a:latin typeface="Apple Symbols"/>
                <a:ea typeface="Apple Symbols"/>
                <a:cs typeface="Apple Symbols"/>
                <a:sym typeface="Apple Symbols"/>
              </a:rPr>
              <a:t>𐄂</a:t>
            </a:r>
          </a:p>
        </p:txBody>
      </p:sp>
      <p:sp>
        <p:nvSpPr>
          <p:cNvPr id="332" name="For the repeat elements, this principle is false!"/>
          <p:cNvSpPr txBox="1"/>
          <p:nvPr/>
        </p:nvSpPr>
        <p:spPr>
          <a:xfrm>
            <a:off x="5816203" y="9687500"/>
            <a:ext cx="13716001" cy="3100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spcBef>
                <a:spcPts val="7000"/>
              </a:spcBef>
              <a:defRPr sz="5600"/>
            </a:lvl1pPr>
          </a:lstStyle>
          <a:p>
            <a:pPr/>
            <a:r>
              <a:t>For the repeat elements, this principle is false!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2"/>
      <p:bldP build="whole" bldLvl="1" animBg="1" rev="0" advAuto="0" spid="331" grpId="3"/>
      <p:bldP build="whole" bldLvl="1" animBg="1" rev="0" advAuto="0" spid="329" grpId="1"/>
      <p:bldP build="whole" bldLvl="1" animBg="1" rev="0" advAuto="0" spid="332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onti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Contigs</a:t>
            </a:r>
          </a:p>
        </p:txBody>
      </p:sp>
      <p:sp>
        <p:nvSpPr>
          <p:cNvPr id="335" name="Based on sequence overlaps between reads, assembler combines them into contiguous sequences, or  Contig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Based on sequence overlaps between reads, assembler combines them into contiguous sequences, or 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Contigs</a:t>
            </a:r>
          </a:p>
          <a:p>
            <a:pPr>
              <a:buBlip>
                <a:blip r:embed="rId2"/>
              </a:buBlip>
            </a:pPr>
            <a:r>
              <a:t>Rarely the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entire chromosomes </a:t>
            </a:r>
            <a:r>
              <a:t>are reconstructed into a single contig</a:t>
            </a:r>
          </a:p>
          <a:p>
            <a:pPr>
              <a:buBlip>
                <a:blip r:embed="rId2"/>
              </a:buBlip>
            </a:pPr>
            <a:r>
              <a:t>In practice there are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hundreds</a:t>
            </a:r>
            <a:r>
              <a:t> or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thousands</a:t>
            </a:r>
            <a:r>
              <a:t> of contigs generated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Finis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Finishing</a:t>
            </a:r>
          </a:p>
        </p:txBody>
      </p:sp>
      <p:sp>
        <p:nvSpPr>
          <p:cNvPr id="338" name="The task of closing the gaps between contigs and obtaining a complete molecule is called Finishing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 task of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closing the gaps between contigs</a:t>
            </a:r>
            <a:r>
              <a:t> and obtaining a complete molecule is called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Finishing</a:t>
            </a:r>
          </a:p>
          <a:p>
            <a:pPr>
              <a:buBlip>
                <a:blip r:embed="rId2"/>
              </a:buBlip>
            </a:pPr>
            <a:r>
              <a:t>First, we try to make larger structures called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Scaffolds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ap Fil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Gap Filling</a:t>
            </a:r>
          </a:p>
        </p:txBody>
      </p:sp>
      <p:sp>
        <p:nvSpPr>
          <p:cNvPr id="341" name="Two types of gaps will remain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741603" indent="-741603" defTabSz="623649">
              <a:spcBef>
                <a:spcPts val="6800"/>
              </a:spcBef>
              <a:buBlip>
                <a:blip r:embed="rId2"/>
              </a:buBlip>
              <a:defRPr sz="5432"/>
            </a:pPr>
            <a:r>
              <a:t>Two types of gaps will remain:</a:t>
            </a:r>
          </a:p>
          <a:p>
            <a:pPr lvl="1" marL="1218349" indent="-688632" defTabSz="623649">
              <a:spcBef>
                <a:spcPts val="6800"/>
              </a:spcBef>
              <a:buSzPct val="95000"/>
              <a:buChar char="•"/>
              <a:defRPr sz="5044"/>
            </a:pP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Sequence gaps</a:t>
            </a:r>
            <a:r>
              <a:t>: The gaps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between contigs of same scaffold</a:t>
            </a:r>
            <a:r>
              <a:t>. They are covered by retrieving the original clone inserts (walking)</a:t>
            </a:r>
          </a:p>
          <a:p>
            <a:pPr lvl="1" marL="1218349" indent="-688632" defTabSz="623649">
              <a:spcBef>
                <a:spcPts val="6800"/>
              </a:spcBef>
              <a:buSzPct val="95000"/>
              <a:buChar char="•"/>
              <a:defRPr sz="5044"/>
            </a:pP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Physical gaps</a:t>
            </a:r>
            <a:r>
              <a:t>: The gaps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betweens scaffolds</a:t>
            </a:r>
            <a:r>
              <a:t>. Filling them involves large amount of manual labor and complex laboratory techniques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Hierarc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Hierarchy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7550" y="2849076"/>
            <a:ext cx="11008900" cy="1023241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Jang-il Sohn and Jin-Wu Nam, Briefings in Bioinformatics, 2016"/>
          <p:cNvSpPr txBox="1"/>
          <p:nvPr/>
        </p:nvSpPr>
        <p:spPr>
          <a:xfrm>
            <a:off x="9782200" y="12854147"/>
            <a:ext cx="10583712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357187" indent="-357187" algn="r"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Jang-il Sohn and Jin-Wu Nam, Briefings in Bioinformatics,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over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Coverage</a:t>
            </a:r>
          </a:p>
        </p:txBody>
      </p:sp>
      <p:sp>
        <p:nvSpPr>
          <p:cNvPr id="348" name="Total size of reads / size of genome…"/>
          <p:cNvSpPr txBox="1"/>
          <p:nvPr>
            <p:ph type="body" sz="quarter" idx="1"/>
          </p:nvPr>
        </p:nvSpPr>
        <p:spPr>
          <a:xfrm>
            <a:off x="5816203" y="2164844"/>
            <a:ext cx="13716001" cy="36433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4200"/>
            </a:pPr>
            <a:r>
              <a:t>Total size of reads / size of genome</a:t>
            </a:r>
          </a:p>
          <a:p>
            <a:pPr>
              <a:buBlip>
                <a:blip r:embed="rId2"/>
              </a:buBlip>
              <a:defRPr sz="4200"/>
            </a:pPr>
            <a:r>
              <a:t>Studied by Eric Lander and Michael Waterman in 1988: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7545" y="5342912"/>
            <a:ext cx="9557597" cy="7931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assively Parallel Sequen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Massively Parallel Sequencing</a:t>
            </a:r>
          </a:p>
        </p:txBody>
      </p:sp>
      <p:sp>
        <p:nvSpPr>
          <p:cNvPr id="217" name="Generating billions of 100-200 bp nucleotide sequences (reads) in a few day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Generating billions of 100-200 bp nucleotide sequences (reads) in a few days</a:t>
            </a:r>
          </a:p>
          <a:p>
            <a:pPr lvl="1">
              <a:buSzPct val="95000"/>
              <a:buChar char="•"/>
            </a:pPr>
            <a:r>
              <a:t>Resequencing: Alignment to the already known reference genome</a:t>
            </a:r>
          </a:p>
          <a:p>
            <a:pPr lvl="1">
              <a:buSzPct val="95000"/>
              <a:buChar char="•"/>
              <a:defRPr i="1"/>
            </a:pPr>
            <a:r>
              <a:t>De novo </a:t>
            </a:r>
            <a:r>
              <a:rPr i="0"/>
              <a:t>Assembly: Building the genome from scratch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Assembly Complex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Assembly Complexities</a:t>
            </a:r>
          </a:p>
        </p:txBody>
      </p:sp>
      <p:sp>
        <p:nvSpPr>
          <p:cNvPr id="352" name="Repea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Repeats</a:t>
            </a:r>
          </a:p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Sequencing errors</a:t>
            </a:r>
          </a:p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Bias in reads</a:t>
            </a:r>
          </a:p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Imperfect coverage</a:t>
            </a:r>
          </a:p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Unknown orientation</a:t>
            </a:r>
          </a:p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Repeat polymorphism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elera Assemb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Celera Assembler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Overall proced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 procedure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6394" y="2115859"/>
            <a:ext cx="16145876" cy="10138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rim &amp; Scre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Trim &amp; Screen</a:t>
            </a:r>
          </a:p>
        </p:txBody>
      </p:sp>
      <p:sp>
        <p:nvSpPr>
          <p:cNvPr id="360" name="CLV: Region free of vector…"/>
          <p:cNvSpPr txBox="1"/>
          <p:nvPr>
            <p:ph type="body" sz="quarter" idx="4294967295"/>
          </p:nvPr>
        </p:nvSpPr>
        <p:spPr>
          <a:xfrm>
            <a:off x="5816203" y="7320754"/>
            <a:ext cx="13716001" cy="4752184"/>
          </a:xfrm>
          <a:prstGeom prst="rect">
            <a:avLst/>
          </a:prstGeom>
        </p:spPr>
        <p:txBody>
          <a:bodyPr/>
          <a:lstStyle/>
          <a:p>
            <a:pPr marL="581050" indent="-581050" defTabSz="488632">
              <a:spcBef>
                <a:spcPts val="5300"/>
              </a:spcBef>
              <a:buBlip>
                <a:blip r:embed="rId2"/>
              </a:buBlip>
              <a:defRPr sz="4256"/>
            </a:pPr>
            <a:r>
              <a:t> CLV: Region free of vector</a:t>
            </a:r>
          </a:p>
          <a:p>
            <a:pPr marL="581050" indent="-581050" defTabSz="488632">
              <a:spcBef>
                <a:spcPts val="5300"/>
              </a:spcBef>
              <a:buBlip>
                <a:blip r:embed="rId2"/>
              </a:buBlip>
              <a:defRPr sz="4256"/>
            </a:pPr>
            <a:r>
              <a:t> CLB: Region free of bad quality reads</a:t>
            </a:r>
          </a:p>
          <a:p>
            <a:pPr marL="581050" indent="-581050" defTabSz="488632">
              <a:spcBef>
                <a:spcPts val="5300"/>
              </a:spcBef>
              <a:buBlip>
                <a:blip r:embed="rId2"/>
              </a:buBlip>
              <a:defRPr sz="4256"/>
            </a:pPr>
            <a:r>
              <a:t> Trimming identifies the regions of good   quality for the assembler to use (CLR), as the intersection of CLV and CLB</a:t>
            </a:r>
          </a:p>
        </p:txBody>
      </p:sp>
      <p:pic>
        <p:nvPicPr>
          <p:cNvPr id="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8343" y="2729611"/>
            <a:ext cx="13716001" cy="4362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Overlapp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Overlapper</a:t>
            </a:r>
          </a:p>
        </p:txBody>
      </p:sp>
      <p:sp>
        <p:nvSpPr>
          <p:cNvPr id="364" name="The assembler screens merges based on:…"/>
          <p:cNvSpPr txBox="1"/>
          <p:nvPr>
            <p:ph type="body" sz="quarter" idx="1"/>
          </p:nvPr>
        </p:nvSpPr>
        <p:spPr>
          <a:xfrm>
            <a:off x="5798343" y="3265310"/>
            <a:ext cx="13716001" cy="4219358"/>
          </a:xfrm>
          <a:prstGeom prst="rect">
            <a:avLst/>
          </a:prstGeom>
        </p:spPr>
        <p:txBody>
          <a:bodyPr/>
          <a:lstStyle/>
          <a:p>
            <a:pPr marL="581050" indent="-581050" defTabSz="488632">
              <a:spcBef>
                <a:spcPts val="5300"/>
              </a:spcBef>
              <a:buBlip>
                <a:blip r:embed="rId2"/>
              </a:buBlip>
              <a:defRPr sz="4256"/>
            </a:pPr>
            <a:r>
              <a:t>The assembler screens merges based on: </a:t>
            </a:r>
          </a:p>
          <a:p>
            <a:pPr lvl="1" marL="996086" indent="-581050" defTabSz="488632">
              <a:spcBef>
                <a:spcPts val="4100"/>
              </a:spcBef>
              <a:buSzPct val="95000"/>
              <a:buChar char="•"/>
              <a:defRPr sz="4256"/>
            </a:pPr>
            <a:r>
              <a:t> </a:t>
            </a:r>
            <a:r>
              <a:rPr sz="3800"/>
              <a:t>Length of overlap</a:t>
            </a:r>
            <a:endParaRPr sz="3800"/>
          </a:p>
          <a:p>
            <a:pPr lvl="1" marL="933830" indent="-518794" defTabSz="488632">
              <a:spcBef>
                <a:spcPts val="4100"/>
              </a:spcBef>
              <a:buSzPct val="95000"/>
              <a:buChar char="•"/>
              <a:defRPr sz="3800"/>
            </a:pPr>
            <a:r>
              <a:t> % Identity in overlap region</a:t>
            </a:r>
          </a:p>
          <a:p>
            <a:pPr lvl="1" marL="933830" indent="-518794" defTabSz="488632">
              <a:spcBef>
                <a:spcPts val="4100"/>
              </a:spcBef>
              <a:buSzPct val="95000"/>
              <a:buChar char="•"/>
              <a:defRPr sz="3800"/>
            </a:pPr>
            <a:r>
              <a:t> Maximum overhang size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1413" y="8043234"/>
            <a:ext cx="15985580" cy="3731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Overlapp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Overlapper</a:t>
            </a:r>
          </a:p>
        </p:txBody>
      </p:sp>
      <p:sp>
        <p:nvSpPr>
          <p:cNvPr id="368" name="A simple solution to find all overlaps: all pairs alignment, O(n2) pairs (n=number of reads)…"/>
          <p:cNvSpPr txBox="1"/>
          <p:nvPr>
            <p:ph type="body" sz="half" idx="1"/>
          </p:nvPr>
        </p:nvSpPr>
        <p:spPr>
          <a:xfrm>
            <a:off x="5798343" y="3265310"/>
            <a:ext cx="13716001" cy="896216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 simple solution to find all overlaps: all pairs alignment, O(</a:t>
            </a:r>
            <a:r>
              <a:rPr i="1"/>
              <a:t>n</a:t>
            </a:r>
            <a:r>
              <a:rPr baseline="31999"/>
              <a:t>2</a:t>
            </a:r>
            <a:r>
              <a:t>) pairs (</a:t>
            </a:r>
            <a:r>
              <a:rPr i="1"/>
              <a:t>n</a:t>
            </a:r>
            <a:r>
              <a:t>=number of reads)</a:t>
            </a:r>
          </a:p>
          <a:p>
            <a:pPr>
              <a:buBlip>
                <a:blip r:embed="rId2"/>
              </a:buBlip>
            </a:pPr>
            <a:r>
              <a:t>Better idea: O(n x coverage) algorithm</a:t>
            </a:r>
          </a:p>
          <a:p>
            <a:pPr lvl="1" marL="1296987" indent="-750887">
              <a:spcBef>
                <a:spcPts val="5300"/>
              </a:spcBef>
              <a:buSzPct val="95000"/>
              <a:buChar char="•"/>
              <a:defRPr sz="4400"/>
            </a:pPr>
            <a:r>
              <a:t>Build a table of k-mers in sequences</a:t>
            </a:r>
          </a:p>
          <a:p>
            <a:pPr lvl="1" marL="1296987" indent="-750887">
              <a:spcBef>
                <a:spcPts val="5300"/>
              </a:spcBef>
              <a:buSzPct val="95000"/>
              <a:buChar char="•"/>
              <a:defRPr sz="4400"/>
            </a:pPr>
            <a:r>
              <a:t>Generate the pairs from one pass read of the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Overlap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Overlap Types</a:t>
            </a:r>
          </a:p>
        </p:txBody>
      </p:sp>
      <p:pic>
        <p:nvPicPr>
          <p:cNvPr id="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1723" y="3748465"/>
            <a:ext cx="15640554" cy="8433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Dovetai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Dovetail?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79373" y="8748030"/>
            <a:ext cx="6103305" cy="4577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94036" y="3378172"/>
            <a:ext cx="5673978" cy="5315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6708" y="4781846"/>
            <a:ext cx="8313126" cy="6366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1"/>
      <p:bldP build="whole" bldLvl="1" animBg="1" rev="0" advAuto="0" spid="374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Overlapp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Overlapper</a:t>
            </a:r>
          </a:p>
        </p:txBody>
      </p:sp>
      <p:pic>
        <p:nvPicPr>
          <p:cNvPr id="3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5157" y="3959339"/>
            <a:ext cx="15678092" cy="7072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Error Corr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Error Correction</a:t>
            </a:r>
          </a:p>
        </p:txBody>
      </p:sp>
      <p:sp>
        <p:nvSpPr>
          <p:cNvPr id="382" name="If the k-mers from overlapping reads match, their bases are confirmed…"/>
          <p:cNvSpPr txBox="1"/>
          <p:nvPr>
            <p:ph type="body" sz="half" idx="1"/>
          </p:nvPr>
        </p:nvSpPr>
        <p:spPr>
          <a:xfrm>
            <a:off x="5816203" y="3857625"/>
            <a:ext cx="10306162" cy="821531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If the k-mers from overlapping reads match, their bases are confirmed</a:t>
            </a:r>
          </a:p>
          <a:p>
            <a:pPr>
              <a:buBlip>
                <a:blip r:embed="rId2"/>
              </a:buBlip>
            </a:pPr>
            <a:r>
              <a:t>If a base is not confirmed, there is a vote for error correction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79730" y="5870539"/>
            <a:ext cx="5745991" cy="5528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sequencing vs. Assemb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Resequencing vs. Assembly</a:t>
            </a:r>
          </a:p>
        </p:txBody>
      </p:sp>
      <p:sp>
        <p:nvSpPr>
          <p:cNvPr id="220" name="Resequencing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Resequencing</a:t>
            </a:r>
          </a:p>
          <a:p>
            <a:pPr lvl="1">
              <a:buSzPct val="95000"/>
              <a:buChar char="•"/>
            </a:pPr>
            <a:r>
              <a:t>Faster</a:t>
            </a:r>
          </a:p>
          <a:p>
            <a:pPr lvl="1">
              <a:buSzPct val="95000"/>
              <a:buChar char="•"/>
            </a:pPr>
            <a:r>
              <a:t>Less memory required</a:t>
            </a:r>
          </a:p>
          <a:p>
            <a:pPr lvl="1">
              <a:buSzPct val="95000"/>
              <a:buChar char="•"/>
            </a:pPr>
            <a:r>
              <a:t>Needs fewer number of reads</a:t>
            </a:r>
          </a:p>
          <a:p>
            <a:pPr lvl="1">
              <a:buSzPct val="95000"/>
              <a:buChar char="•"/>
            </a:pPr>
            <a:r>
              <a:t>Does not require long reads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Uniti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Unitiger</a:t>
            </a:r>
          </a:p>
        </p:txBody>
      </p:sp>
      <p:sp>
        <p:nvSpPr>
          <p:cNvPr id="386" name="Compute all overlap consistent sub-assemblies…"/>
          <p:cNvSpPr txBox="1"/>
          <p:nvPr>
            <p:ph type="body" sz="half" idx="1"/>
          </p:nvPr>
        </p:nvSpPr>
        <p:spPr>
          <a:xfrm>
            <a:off x="5816203" y="3857625"/>
            <a:ext cx="14122698" cy="581793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Compute all overlap consistent sub-assemblies</a:t>
            </a:r>
          </a:p>
          <a:p>
            <a:pPr>
              <a:buBlip>
                <a:blip r:embed="rId2"/>
              </a:buBlip>
            </a:pPr>
            <a:r>
              <a:t>Finds Unitigs (Uniquely Assembled Contig)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9906" y="9266887"/>
            <a:ext cx="11608594" cy="3089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Unitiger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Unitiger Algorithm</a:t>
            </a:r>
          </a:p>
        </p:txBody>
      </p:sp>
      <p:sp>
        <p:nvSpPr>
          <p:cNvPr id="390" name="Remove contained fragmen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Remove contained fragments</a:t>
            </a:r>
          </a:p>
          <a:p>
            <a:pPr>
              <a:buBlip>
                <a:blip r:embed="rId2"/>
              </a:buBlip>
            </a:pPr>
            <a:r>
              <a:t>Remove transitively inferred edges</a:t>
            </a:r>
          </a:p>
          <a:p>
            <a:pPr>
              <a:buBlip>
                <a:blip r:embed="rId2"/>
              </a:buBlip>
            </a:pPr>
            <a:r>
              <a:t>Collapse into unitigs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ransitive Edges Remov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Transitive Edges Removal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8775" y="4393307"/>
            <a:ext cx="8109196" cy="278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20388" y="4083981"/>
            <a:ext cx="6940430" cy="3406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8826" y="7716525"/>
            <a:ext cx="12108956" cy="467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493" y="7881704"/>
            <a:ext cx="11713497" cy="4274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6" grpId="3"/>
      <p:bldP build="whole" bldLvl="1" animBg="1" rev="0" advAuto="0" spid="395" grpId="2"/>
      <p:bldP build="whole" bldLvl="1" animBg="1" rev="0" advAuto="0" spid="39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Uniti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Unitiger</a:t>
            </a:r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2913" y="3727384"/>
            <a:ext cx="13386861" cy="8475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Unitig Sco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Unitig Scoring</a:t>
            </a:r>
          </a:p>
        </p:txBody>
      </p:sp>
      <p:sp>
        <p:nvSpPr>
          <p:cNvPr id="402" name="Compute the statistical arrival rate for each unitig, considering that all reads have uniform distribution…"/>
          <p:cNvSpPr txBox="1"/>
          <p:nvPr>
            <p:ph type="body" sz="quarter" idx="1"/>
          </p:nvPr>
        </p:nvSpPr>
        <p:spPr>
          <a:xfrm>
            <a:off x="5816203" y="3857625"/>
            <a:ext cx="13716001" cy="4523380"/>
          </a:xfrm>
          <a:prstGeom prst="rect">
            <a:avLst/>
          </a:prstGeom>
        </p:spPr>
        <p:txBody>
          <a:bodyPr/>
          <a:lstStyle/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Compute the statistical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 arrival rate</a:t>
            </a:r>
            <a:r>
              <a:t> for each unitig, considering that all reads have uniform distribution</a:t>
            </a:r>
          </a:p>
          <a:p>
            <a:pPr marL="642213" indent="-642213" defTabSz="540067">
              <a:spcBef>
                <a:spcPts val="5900"/>
              </a:spcBef>
              <a:buBlip>
                <a:blip r:embed="rId2"/>
              </a:buBlip>
              <a:defRPr sz="4703"/>
            </a:pPr>
            <a:r>
              <a:t>The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higher</a:t>
            </a:r>
            <a:r>
              <a:t>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arrival rate</a:t>
            </a:r>
            <a:r>
              <a:t> for a unitig, the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lower</a:t>
            </a:r>
            <a:r>
              <a:t>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reliability</a:t>
            </a:r>
            <a:r>
              <a:t> of it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3445" y="7713902"/>
            <a:ext cx="11557110" cy="4667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A-stat Sco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A-stat Scoring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2971" y="5201949"/>
            <a:ext cx="12982465" cy="331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A-stat Sco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A-stat Scoring</a:t>
            </a:r>
          </a:p>
        </p:txBody>
      </p:sp>
      <p:sp>
        <p:nvSpPr>
          <p:cNvPr id="409" name="Suppose there are F fragments in a database and the genome size is estimated as G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726313" indent="-726313" defTabSz="610790">
              <a:spcBef>
                <a:spcPts val="6600"/>
              </a:spcBef>
              <a:buBlip>
                <a:blip r:embed="rId2"/>
              </a:buBlip>
              <a:defRPr sz="5320"/>
            </a:pPr>
            <a:r>
              <a:t>Suppose there are F fragments in a database and the genome size is estimated as G</a:t>
            </a:r>
          </a:p>
          <a:p>
            <a:pPr marL="726313" indent="-726313" defTabSz="610790">
              <a:spcBef>
                <a:spcPts val="6600"/>
              </a:spcBef>
              <a:buBlip>
                <a:blip r:embed="rId2"/>
              </a:buBlip>
              <a:defRPr sz="5320"/>
            </a:pPr>
            <a:r>
              <a:t>For a unitig with k fragments and distance ρ between the start of its first fragment and the start of its last fragment, the probability of seeing the k − 1 start points in the interval of length ρ, given the unitig is not oversampled, is [(ρF/G)</a:t>
            </a:r>
            <a:r>
              <a:rPr baseline="31999"/>
              <a:t>k</a:t>
            </a:r>
            <a:r>
              <a:t>/k!] exp(−ρF/G).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A-stat Sco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A-stat Scoring</a:t>
            </a:r>
          </a:p>
        </p:txBody>
      </p:sp>
      <p:sp>
        <p:nvSpPr>
          <p:cNvPr id="412" name="If the unitig was the result of collapsing two repeats, then the probability is   [(2ρF/G)k/k!]exp(−2ρF/G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If the unitig was the result of collapsing two repeats, then the probability is   [(2ρF/G)</a:t>
            </a:r>
            <a:r>
              <a:rPr baseline="31999"/>
              <a:t>k</a:t>
            </a:r>
            <a:r>
              <a:t>/k!]exp(−2ρF/G)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iscriminator A-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Discriminator A-statistics</a:t>
            </a:r>
          </a:p>
        </p:txBody>
      </p:sp>
      <p:sp>
        <p:nvSpPr>
          <p:cNvPr id="415" name="Log-odds ratio of probability unitig is unique DNA versus 2-copy DNA…"/>
          <p:cNvSpPr txBox="1"/>
          <p:nvPr>
            <p:ph type="body" sz="quarter" idx="1"/>
          </p:nvPr>
        </p:nvSpPr>
        <p:spPr>
          <a:xfrm>
            <a:off x="5816203" y="3857625"/>
            <a:ext cx="13716001" cy="3643313"/>
          </a:xfrm>
          <a:prstGeom prst="rect">
            <a:avLst/>
          </a:prstGeom>
        </p:spPr>
        <p:txBody>
          <a:bodyPr/>
          <a:lstStyle/>
          <a:p>
            <a:pPr marL="619277" indent="-619277" defTabSz="520779">
              <a:spcBef>
                <a:spcPts val="5600"/>
              </a:spcBef>
              <a:buBlip>
                <a:blip r:embed="rId2"/>
              </a:buBlip>
              <a:defRPr sz="4536"/>
            </a:pPr>
            <a:r>
              <a:t>Log-odds ratio of probability unitig is unique DNA versus 2-copy DNA</a:t>
            </a:r>
          </a:p>
          <a:p>
            <a:pPr marL="619277" indent="-619277" defTabSz="520779">
              <a:spcBef>
                <a:spcPts val="5600"/>
              </a:spcBef>
              <a:buBlip>
                <a:blip r:embed="rId2"/>
              </a:buBlip>
              <a:defRPr sz="4536"/>
            </a:pPr>
            <a:r>
              <a:t>A-stat (unitig X) = log [ Prob (X is single-copy | coverage (X)) / Prob (X is two-copy | coverage (X)) ]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8710" y="8363271"/>
            <a:ext cx="12635268" cy="4631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Uniting Spli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Uniting Splitting</a:t>
            </a:r>
          </a:p>
        </p:txBody>
      </p:sp>
      <p:pic>
        <p:nvPicPr>
          <p:cNvPr id="4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6133" y="7861637"/>
            <a:ext cx="13811734" cy="4468503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Unitigs are split when the coverage level drops below a threshold, and there are no mates connecting the Unitig"/>
          <p:cNvSpPr txBox="1"/>
          <p:nvPr>
            <p:ph type="body" sz="quarter" idx="4294967295"/>
          </p:nvPr>
        </p:nvSpPr>
        <p:spPr>
          <a:xfrm>
            <a:off x="5816203" y="3857625"/>
            <a:ext cx="13716001" cy="4468503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Unitigs are split when the coverage level drops below a threshold, and there are no mates connecting the Unitig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Assembly vs. Resequen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Assembly vs. Resequencing</a:t>
            </a:r>
          </a:p>
        </p:txBody>
      </p:sp>
      <p:sp>
        <p:nvSpPr>
          <p:cNvPr id="223" name="De Novo Assembl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57504" indent="-657504" defTabSz="552926">
              <a:spcBef>
                <a:spcPts val="6000"/>
              </a:spcBef>
              <a:buBlip>
                <a:blip r:embed="rId2"/>
              </a:buBlip>
              <a:defRPr i="1" sz="4816"/>
            </a:pPr>
            <a:r>
              <a:t>De Novo </a:t>
            </a:r>
            <a:r>
              <a:rPr i="0"/>
              <a:t>Assembly</a:t>
            </a:r>
          </a:p>
          <a:p>
            <a:pPr lvl="1" marL="1127150" indent="-657504" defTabSz="552926">
              <a:spcBef>
                <a:spcPts val="6000"/>
              </a:spcBef>
              <a:buSzPct val="95000"/>
              <a:buChar char="•"/>
              <a:defRPr sz="4816"/>
            </a:pPr>
            <a:r>
              <a:t>More sensitive to small indels</a:t>
            </a:r>
          </a:p>
          <a:p>
            <a:pPr lvl="1" marL="1127150" indent="-657504" defTabSz="552926">
              <a:spcBef>
                <a:spcPts val="6000"/>
              </a:spcBef>
              <a:buSzPct val="95000"/>
              <a:buChar char="•"/>
              <a:defRPr sz="4816"/>
            </a:pPr>
            <a:r>
              <a:t>More sensitive to structural variations</a:t>
            </a:r>
          </a:p>
          <a:p>
            <a:pPr lvl="1" marL="1127150" indent="-657504" defTabSz="552926">
              <a:spcBef>
                <a:spcPts val="6000"/>
              </a:spcBef>
              <a:buSzPct val="95000"/>
              <a:buChar char="•"/>
              <a:defRPr sz="4816"/>
            </a:pPr>
            <a:r>
              <a:t>No coverage bias to AT-rich or CG-rich regions</a:t>
            </a:r>
          </a:p>
          <a:p>
            <a:pPr lvl="1" marL="1127150" indent="-657504" defTabSz="552926">
              <a:spcBef>
                <a:spcPts val="6000"/>
              </a:spcBef>
              <a:buSzPct val="95000"/>
              <a:buChar char="•"/>
              <a:defRPr sz="4816"/>
            </a:pPr>
            <a:r>
              <a:t>The only choice when reference genome is not available!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caffol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Scaffolding</a:t>
            </a:r>
          </a:p>
        </p:txBody>
      </p:sp>
      <p:sp>
        <p:nvSpPr>
          <p:cNvPr id="423" name="Create a initial scaffold of unique unitigs (U-Unitigs) whose A-stat &gt; 5…"/>
          <p:cNvSpPr txBox="1"/>
          <p:nvPr>
            <p:ph type="body" sz="quarter" idx="4294967295"/>
          </p:nvPr>
        </p:nvSpPr>
        <p:spPr>
          <a:xfrm>
            <a:off x="5816203" y="3857625"/>
            <a:ext cx="13716001" cy="4468503"/>
          </a:xfrm>
          <a:prstGeom prst="rect">
            <a:avLst/>
          </a:prstGeom>
        </p:spPr>
        <p:txBody>
          <a:bodyPr/>
          <a:lstStyle/>
          <a:p>
            <a:pPr marL="741603" indent="-741603" defTabSz="623649">
              <a:spcBef>
                <a:spcPts val="6800"/>
              </a:spcBef>
              <a:buBlip>
                <a:blip r:embed="rId2"/>
              </a:buBlip>
              <a:defRPr sz="5432"/>
            </a:pPr>
            <a:r>
              <a:t>Create a initial scaffold of unique unitigs (U-Unitigs) whose A-stat &gt; 5</a:t>
            </a:r>
          </a:p>
          <a:p>
            <a:pPr marL="741603" indent="-741603" defTabSz="623649">
              <a:spcBef>
                <a:spcPts val="6800"/>
              </a:spcBef>
              <a:buBlip>
                <a:blip r:embed="rId2"/>
              </a:buBlip>
              <a:defRPr sz="5432"/>
            </a:pPr>
            <a:r>
              <a:t>Crete borderline unitigs whose A-stat is &gt; 2 having consistent mates with the U-Unitigs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8300" y="8272105"/>
            <a:ext cx="11796087" cy="5233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inis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Finishing</a:t>
            </a:r>
          </a:p>
        </p:txBody>
      </p:sp>
      <p:sp>
        <p:nvSpPr>
          <p:cNvPr id="427" name="Place rocks (A-stat &gt; 0 with multiple consistent mates), and stones (single mate and overlap path with placed objects) into the gaps…"/>
          <p:cNvSpPr txBox="1"/>
          <p:nvPr>
            <p:ph type="body" sz="quarter" idx="4294967295"/>
          </p:nvPr>
        </p:nvSpPr>
        <p:spPr>
          <a:xfrm>
            <a:off x="5816203" y="3857625"/>
            <a:ext cx="13716001" cy="4468503"/>
          </a:xfrm>
          <a:prstGeom prst="rect">
            <a:avLst/>
          </a:prstGeom>
        </p:spPr>
        <p:txBody>
          <a:bodyPr/>
          <a:lstStyle/>
          <a:p>
            <a:pPr marL="634568" indent="-634568" defTabSz="533638">
              <a:spcBef>
                <a:spcPts val="5800"/>
              </a:spcBef>
              <a:buBlip>
                <a:blip r:embed="rId2"/>
              </a:buBlip>
              <a:defRPr sz="4648"/>
            </a:pPr>
            <a:r>
              <a:t>Place rocks (A-stat &gt; 0 with multiple consistent mates), and stones (single mate and overlap path with placed objects) into the gaps</a:t>
            </a:r>
          </a:p>
          <a:p>
            <a:pPr marL="634568" indent="-634568" defTabSz="533638">
              <a:spcBef>
                <a:spcPts val="5800"/>
              </a:spcBef>
              <a:buBlip>
                <a:blip r:embed="rId2"/>
              </a:buBlip>
              <a:defRPr sz="4648"/>
            </a:pPr>
            <a:r>
              <a:t>Pebbles, unitigs lacking mates, are no longer incorporated regardless of overlap qualities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1635" y="8533823"/>
            <a:ext cx="10040730" cy="4737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caffold Mer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Scaffold Merging</a:t>
            </a:r>
          </a:p>
        </p:txBody>
      </p:sp>
      <p:sp>
        <p:nvSpPr>
          <p:cNvPr id="431" name="After placing borderline unitigs and rocks, there may be sufficient mates to merge scaffolds (mates from stones are not considered)…"/>
          <p:cNvSpPr txBox="1"/>
          <p:nvPr>
            <p:ph type="body" sz="half" idx="4294967295"/>
          </p:nvPr>
        </p:nvSpPr>
        <p:spPr>
          <a:xfrm>
            <a:off x="5816203" y="3857625"/>
            <a:ext cx="13716001" cy="5787459"/>
          </a:xfrm>
          <a:prstGeom prst="rect">
            <a:avLst/>
          </a:prstGeom>
        </p:spPr>
        <p:txBody>
          <a:bodyPr/>
          <a:lstStyle/>
          <a:p>
            <a:pPr marL="550468" indent="-550468" defTabSz="462915">
              <a:spcBef>
                <a:spcPts val="5000"/>
              </a:spcBef>
              <a:buBlip>
                <a:blip r:embed="rId2"/>
              </a:buBlip>
              <a:defRPr sz="4032"/>
            </a:pPr>
            <a:r>
              <a:t>After placing borderline unitigs and rocks, there may be sufficient mates to merge scaffolds (mates from stones are not considered)</a:t>
            </a:r>
          </a:p>
          <a:p>
            <a:pPr marL="550468" indent="-550468" defTabSz="462915">
              <a:spcBef>
                <a:spcPts val="5000"/>
              </a:spcBef>
              <a:buBlip>
                <a:blip r:embed="rId2"/>
              </a:buBlip>
              <a:defRPr sz="4032"/>
            </a:pPr>
            <a:r>
              <a:t>If  multiple orientations are possible, choose the scaffold merge with the happiest mates</a:t>
            </a:r>
          </a:p>
          <a:p>
            <a:pPr marL="550468" indent="-550468" defTabSz="462915">
              <a:spcBef>
                <a:spcPts val="5000"/>
              </a:spcBef>
              <a:buBlip>
                <a:blip r:embed="rId2"/>
              </a:buBlip>
              <a:defRPr sz="4032"/>
            </a:pPr>
            <a:r>
              <a:t>This in turn may allow for new rocks and stones to be placed, so iterate these steps until the scaffold stabilizes</a:t>
            </a:r>
          </a:p>
        </p:txBody>
      </p:sp>
      <p:pic>
        <p:nvPicPr>
          <p:cNvPr id="4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0527" y="9871095"/>
            <a:ext cx="13931633" cy="2524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elera 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Celera Summary</a:t>
            </a:r>
          </a:p>
        </p:txBody>
      </p:sp>
      <p:sp>
        <p:nvSpPr>
          <p:cNvPr id="435" name="1. Compute Overlaps between read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10790">
              <a:spcBef>
                <a:spcPts val="6600"/>
              </a:spcBef>
              <a:buSzTx/>
              <a:buNone/>
              <a:defRPr sz="5320"/>
            </a:pPr>
            <a:r>
              <a:t>1. Compute Overlaps between reads</a:t>
            </a:r>
          </a:p>
          <a:p>
            <a:pPr marL="0" indent="0" defTabSz="610790">
              <a:spcBef>
                <a:spcPts val="6600"/>
              </a:spcBef>
              <a:buSzTx/>
              <a:buNone/>
              <a:defRPr sz="5320"/>
            </a:pPr>
            <a:r>
              <a:t>2. Simplify Overlap Graph into Unitigs</a:t>
            </a:r>
          </a:p>
          <a:p>
            <a:pPr marL="0" indent="0" defTabSz="610790">
              <a:spcBef>
                <a:spcPts val="6600"/>
              </a:spcBef>
              <a:buSzTx/>
              <a:buNone/>
              <a:defRPr sz="5320"/>
            </a:pPr>
            <a:r>
              <a:t>3. Score Unitigs based on Coverage</a:t>
            </a:r>
          </a:p>
          <a:p>
            <a:pPr marL="0" indent="0" defTabSz="610790">
              <a:spcBef>
                <a:spcPts val="6600"/>
              </a:spcBef>
              <a:buSzTx/>
              <a:buNone/>
              <a:defRPr sz="5320"/>
            </a:pPr>
            <a:r>
              <a:t>4. Create Contigs &amp; Scaffold of Unique Unitigs</a:t>
            </a:r>
          </a:p>
          <a:p>
            <a:pPr marL="0" indent="0" defTabSz="610790">
              <a:spcBef>
                <a:spcPts val="6600"/>
              </a:spcBef>
              <a:buSzTx/>
              <a:buNone/>
              <a:defRPr sz="5320"/>
            </a:pPr>
            <a:r>
              <a:t>5. Fill in gaps with repetitive unitigs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1245" y="1691535"/>
            <a:ext cx="17949407" cy="8514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PA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h-paths, h-rea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h-paths, h-reads</a:t>
            </a:r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9943" y="3911618"/>
            <a:ext cx="13270283" cy="5782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3-mers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3-mers Graph</a:t>
            </a:r>
          </a:p>
        </p:txBody>
      </p:sp>
      <p:pic>
        <p:nvPicPr>
          <p:cNvPr id="4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2087" y="3066252"/>
            <a:ext cx="7339825" cy="9798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3,4-mers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3,4-mers Graph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8479" y="3129697"/>
            <a:ext cx="6235730" cy="951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lone-by-Clone Sequen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Clone-by-Clone Sequencing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8406" y="5715000"/>
            <a:ext cx="11787188" cy="4500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lone-by-Clone Sequen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Clone-by-Clone Sequencing</a:t>
            </a:r>
          </a:p>
        </p:txBody>
      </p:sp>
      <p:sp>
        <p:nvSpPr>
          <p:cNvPr id="229" name="– Took ~11 years (1990-2001) to sequence 1 human and publish draft genome (complete genome: 2003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81050" indent="-581050" defTabSz="488632">
              <a:spcBef>
                <a:spcPts val="5300"/>
              </a:spcBef>
              <a:buBlip>
                <a:blip r:embed="rId2"/>
              </a:buBlip>
              <a:defRPr sz="4256"/>
            </a:pPr>
            <a:r>
              <a:t>– Took ~11 years (1990-2001) to sequence 1 human and publish draft genome (complete genome: 2003)</a:t>
            </a:r>
          </a:p>
          <a:p>
            <a:pPr marL="581050" indent="-581050" defTabSz="488632">
              <a:spcBef>
                <a:spcPts val="5300"/>
              </a:spcBef>
              <a:buBlip>
                <a:blip r:embed="rId2"/>
              </a:buBlip>
              <a:defRPr sz="4256"/>
            </a:pPr>
            <a:r>
              <a:t>$3B Budget, labs in 20 countries</a:t>
            </a:r>
          </a:p>
          <a:p>
            <a:pPr marL="581050" indent="-581050" defTabSz="488632">
              <a:spcBef>
                <a:spcPts val="5300"/>
              </a:spcBef>
              <a:buBlip>
                <a:blip r:embed="rId2"/>
              </a:buBlip>
              <a:defRPr sz="4256"/>
            </a:pPr>
            <a:r>
              <a:t>– 2 Separate processes</a:t>
            </a:r>
          </a:p>
          <a:p>
            <a:pPr marL="581050" indent="-581050" defTabSz="488632">
              <a:spcBef>
                <a:spcPts val="5300"/>
              </a:spcBef>
              <a:buBlip>
                <a:blip r:embed="rId2"/>
              </a:buBlip>
              <a:defRPr sz="4256"/>
            </a:pPr>
            <a:r>
              <a:t>– Clone libraries unstable, maps hard to complete</a:t>
            </a:r>
          </a:p>
          <a:p>
            <a:pPr marL="581050" indent="-581050" defTabSz="488632">
              <a:spcBef>
                <a:spcPts val="5300"/>
              </a:spcBef>
              <a:buBlip>
                <a:blip r:embed="rId2"/>
              </a:buBlip>
              <a:defRPr sz="4256"/>
            </a:pPr>
            <a:r>
              <a:t>– Sequencing libraries must be made for every clone</a:t>
            </a:r>
          </a:p>
          <a:p>
            <a:pPr marL="581050" indent="-581050" defTabSz="488632">
              <a:spcBef>
                <a:spcPts val="5300"/>
              </a:spcBef>
              <a:buBlip>
                <a:blip r:embed="rId2"/>
              </a:buBlip>
              <a:defRPr sz="4256"/>
            </a:pPr>
            <a:r>
              <a:t>+ Assembly problem ‘easy’ and well understood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hole-genome Shotgun Sequen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Whole-genome Shotgun Sequencing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2718" y="4911328"/>
            <a:ext cx="12287251" cy="6107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ole-genome Shotgun Sequencing (2nd Metho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Whole-genome Shotgun Sequencing (2nd Method)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5257" y="4848820"/>
            <a:ext cx="11662173" cy="6232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